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roxima Nova"/>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regular.fntdata"/><Relationship Id="rId25" Type="http://schemas.openxmlformats.org/officeDocument/2006/relationships/slide" Target="slides/slide20.xml"/><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aac21552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aac21552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aac21552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aac21552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aac21552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aac21552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aac21552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aac21552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aac21552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aac21552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aac21552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aac21552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aac21552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aac21552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aac21552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aac21552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aac21552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aac21552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aac21552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aac21552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b0ca9970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b0ca9970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aac21552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aac21552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b0ca9970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b0ca9970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b0ca9970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b0ca9970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caac2155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caac2155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aac2155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aac2155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aac21552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aac21552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aac21552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aac21552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caac21552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caac21552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shivam2503/diamonds"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000">
                <a:latin typeface="Arial"/>
                <a:ea typeface="Arial"/>
                <a:cs typeface="Arial"/>
                <a:sym typeface="Arial"/>
              </a:rPr>
              <a:t>COMPARATIVE ANALYSIS OF SUPERVISED LEARNING ALGORITHMS FOR DIAMOND PRICE PREDICTION</a:t>
            </a:r>
            <a:endParaRPr b="1" sz="2000">
              <a:latin typeface="Arial"/>
              <a:ea typeface="Arial"/>
              <a:cs typeface="Arial"/>
              <a:sym typeface="Arial"/>
            </a:endParaRPr>
          </a:p>
        </p:txBody>
      </p:sp>
      <p:sp>
        <p:nvSpPr>
          <p:cNvPr id="60" name="Google Shape;60;p13"/>
          <p:cNvSpPr txBox="1"/>
          <p:nvPr>
            <p:ph idx="1" type="subTitle"/>
          </p:nvPr>
        </p:nvSpPr>
        <p:spPr>
          <a:xfrm>
            <a:off x="510450" y="4300463"/>
            <a:ext cx="8123100" cy="630000"/>
          </a:xfrm>
          <a:prstGeom prst="rect">
            <a:avLst/>
          </a:prstGeom>
        </p:spPr>
        <p:txBody>
          <a:bodyPr anchorCtr="0" anchor="t" bIns="91425" lIns="91425" spcFirstLastPara="1" rIns="91425" wrap="square" tIns="91425">
            <a:normAutofit/>
          </a:bodyPr>
          <a:lstStyle/>
          <a:p>
            <a:pPr indent="0" lvl="0" marL="0" rtl="0" algn="r">
              <a:lnSpc>
                <a:spcPct val="80000"/>
              </a:lnSpc>
              <a:spcBef>
                <a:spcPts val="0"/>
              </a:spcBef>
              <a:spcAft>
                <a:spcPts val="0"/>
              </a:spcAft>
              <a:buSzPts val="935"/>
              <a:buNone/>
            </a:pPr>
            <a:r>
              <a:rPr lang="en" sz="1300">
                <a:latin typeface="Arial"/>
                <a:ea typeface="Arial"/>
                <a:cs typeface="Arial"/>
                <a:sym typeface="Arial"/>
              </a:rPr>
              <a:t>Presented by:</a:t>
            </a:r>
            <a:endParaRPr sz="1300">
              <a:latin typeface="Arial"/>
              <a:ea typeface="Arial"/>
              <a:cs typeface="Arial"/>
              <a:sym typeface="Arial"/>
            </a:endParaRPr>
          </a:p>
          <a:p>
            <a:pPr indent="0" lvl="0" marL="0" rtl="0" algn="r">
              <a:lnSpc>
                <a:spcPct val="80000"/>
              </a:lnSpc>
              <a:spcBef>
                <a:spcPts val="0"/>
              </a:spcBef>
              <a:spcAft>
                <a:spcPts val="0"/>
              </a:spcAft>
              <a:buSzPts val="935"/>
              <a:buNone/>
            </a:pPr>
            <a:r>
              <a:rPr lang="en" sz="1300">
                <a:latin typeface="Arial"/>
                <a:ea typeface="Arial"/>
                <a:cs typeface="Arial"/>
                <a:sym typeface="Arial"/>
              </a:rPr>
              <a:t>Sabarish Subramaniam A.V</a:t>
            </a:r>
            <a:endParaRPr sz="1300">
              <a:latin typeface="Arial"/>
              <a:ea typeface="Arial"/>
              <a:cs typeface="Arial"/>
              <a:sym typeface="Arial"/>
            </a:endParaRPr>
          </a:p>
        </p:txBody>
      </p:sp>
      <p:sp>
        <p:nvSpPr>
          <p:cNvPr id="61" name="Google Shape;61;p13"/>
          <p:cNvSpPr txBox="1"/>
          <p:nvPr/>
        </p:nvSpPr>
        <p:spPr>
          <a:xfrm>
            <a:off x="551500" y="3126550"/>
            <a:ext cx="51732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IE-7275 Data Mining in Engineering (Spring 2024)</a:t>
            </a:r>
            <a:endParaRPr sz="13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2040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0D0D0D"/>
                </a:solidFill>
                <a:latin typeface="Arial"/>
                <a:ea typeface="Arial"/>
                <a:cs typeface="Arial"/>
                <a:sym typeface="Arial"/>
              </a:rPr>
              <a:t>MODEL IMPLEMENTATION AND BASELINE EVALUATION</a:t>
            </a:r>
            <a:endParaRPr b="1" sz="1500">
              <a:solidFill>
                <a:srgbClr val="0D0D0D"/>
              </a:solidFill>
              <a:latin typeface="Arial"/>
              <a:ea typeface="Arial"/>
              <a:cs typeface="Arial"/>
              <a:sym typeface="Arial"/>
            </a:endParaRPr>
          </a:p>
          <a:p>
            <a:pPr indent="0" lvl="0" marL="0" rtl="0" algn="l">
              <a:spcBef>
                <a:spcPts val="0"/>
              </a:spcBef>
              <a:spcAft>
                <a:spcPts val="0"/>
              </a:spcAft>
              <a:buNone/>
            </a:pPr>
            <a:r>
              <a:t/>
            </a:r>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Font typeface="Arial"/>
              <a:buAutoNum type="arabicPeriod"/>
            </a:pPr>
            <a:r>
              <a:rPr lang="en" sz="1500">
                <a:solidFill>
                  <a:schemeClr val="dk1"/>
                </a:solidFill>
                <a:latin typeface="Arial"/>
                <a:ea typeface="Arial"/>
                <a:cs typeface="Arial"/>
                <a:sym typeface="Arial"/>
              </a:rPr>
              <a:t>Splitting</a:t>
            </a:r>
            <a:r>
              <a:rPr lang="en" sz="1500">
                <a:solidFill>
                  <a:schemeClr val="dk1"/>
                </a:solidFill>
                <a:latin typeface="Arial"/>
                <a:ea typeface="Arial"/>
                <a:cs typeface="Arial"/>
                <a:sym typeface="Arial"/>
              </a:rPr>
              <a:t> the data into training and testing datasets:</a:t>
            </a:r>
            <a:endParaRPr sz="1500">
              <a:solidFill>
                <a:schemeClr val="dk1"/>
              </a:solidFill>
              <a:latin typeface="Arial"/>
              <a:ea typeface="Arial"/>
              <a:cs typeface="Arial"/>
              <a:sym typeface="Arial"/>
            </a:endParaRPr>
          </a:p>
          <a:p>
            <a:pPr indent="0" lvl="0" marL="457200" rtl="0" algn="l">
              <a:spcBef>
                <a:spcPts val="1200"/>
              </a:spcBef>
              <a:spcAft>
                <a:spcPts val="1200"/>
              </a:spcAft>
              <a:buNone/>
            </a:pPr>
            <a:r>
              <a:t/>
            </a:r>
            <a:endParaRPr sz="1500">
              <a:solidFill>
                <a:schemeClr val="dk1"/>
              </a:solidFill>
              <a:latin typeface="Arial"/>
              <a:ea typeface="Arial"/>
              <a:cs typeface="Arial"/>
              <a:sym typeface="Arial"/>
            </a:endParaRPr>
          </a:p>
        </p:txBody>
      </p:sp>
      <p:pic>
        <p:nvPicPr>
          <p:cNvPr id="126" name="Google Shape;126;p22"/>
          <p:cNvPicPr preferRelativeResize="0"/>
          <p:nvPr/>
        </p:nvPicPr>
        <p:blipFill>
          <a:blip r:embed="rId3">
            <a:alphaModFix/>
          </a:blip>
          <a:stretch>
            <a:fillRect/>
          </a:stretch>
        </p:blipFill>
        <p:spPr>
          <a:xfrm>
            <a:off x="766150" y="1689003"/>
            <a:ext cx="6143451" cy="2729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439100" y="445025"/>
            <a:ext cx="7806801" cy="1689475"/>
          </a:xfrm>
          <a:prstGeom prst="rect">
            <a:avLst/>
          </a:prstGeom>
          <a:noFill/>
          <a:ln>
            <a:noFill/>
          </a:ln>
        </p:spPr>
      </p:pic>
      <p:sp>
        <p:nvSpPr>
          <p:cNvPr id="132" name="Google Shape;132;p23"/>
          <p:cNvSpPr txBox="1"/>
          <p:nvPr/>
        </p:nvSpPr>
        <p:spPr>
          <a:xfrm>
            <a:off x="311700" y="2394025"/>
            <a:ext cx="8061600" cy="2251500"/>
          </a:xfrm>
          <a:prstGeom prst="rect">
            <a:avLst/>
          </a:prstGeom>
          <a:noFill/>
          <a:ln>
            <a:noFill/>
          </a:ln>
        </p:spPr>
        <p:txBody>
          <a:bodyPr anchorCtr="0" anchor="t" bIns="91425" lIns="91425" spcFirstLastPara="1" rIns="91425" wrap="square" tIns="91425">
            <a:noAutofit/>
          </a:bodyPr>
          <a:lstStyle/>
          <a:p>
            <a:pPr indent="-323850" lvl="1" marL="914400" rtl="0" algn="l">
              <a:lnSpc>
                <a:spcPct val="115000"/>
              </a:lnSpc>
              <a:spcBef>
                <a:spcPts val="1200"/>
              </a:spcBef>
              <a:spcAft>
                <a:spcPts val="0"/>
              </a:spcAft>
              <a:buSzPts val="1500"/>
              <a:buFont typeface="Times New Roman"/>
              <a:buChar char="➢"/>
            </a:pPr>
            <a:r>
              <a:rPr b="1" lang="en" sz="1500">
                <a:latin typeface="Times New Roman"/>
                <a:ea typeface="Times New Roman"/>
                <a:cs typeface="Times New Roman"/>
                <a:sym typeface="Times New Roman"/>
              </a:rPr>
              <a:t>Linear Regression:</a:t>
            </a:r>
            <a:r>
              <a:rPr lang="en" sz="1500">
                <a:latin typeface="Times New Roman"/>
                <a:ea typeface="Times New Roman"/>
                <a:cs typeface="Times New Roman"/>
                <a:sym typeface="Times New Roman"/>
              </a:rPr>
              <a:t> Basic regression assuming linear relationship between features and target variable.</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b="1" lang="en" sz="1500">
                <a:latin typeface="Times New Roman"/>
                <a:ea typeface="Times New Roman"/>
                <a:cs typeface="Times New Roman"/>
                <a:sym typeface="Times New Roman"/>
              </a:rPr>
              <a:t>KNN:</a:t>
            </a:r>
            <a:r>
              <a:rPr lang="en" sz="1500">
                <a:latin typeface="Times New Roman"/>
                <a:ea typeface="Times New Roman"/>
                <a:cs typeface="Times New Roman"/>
                <a:sym typeface="Times New Roman"/>
              </a:rPr>
              <a:t> Non-parametric algorithm making predictions based on similarity to nearest neighbors.</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b="1" lang="en" sz="1500">
                <a:latin typeface="Times New Roman"/>
                <a:ea typeface="Times New Roman"/>
                <a:cs typeface="Times New Roman"/>
                <a:sym typeface="Times New Roman"/>
              </a:rPr>
              <a:t>Decision Tree: </a:t>
            </a:r>
            <a:r>
              <a:rPr lang="en" sz="1500">
                <a:latin typeface="Times New Roman"/>
                <a:ea typeface="Times New Roman"/>
                <a:cs typeface="Times New Roman"/>
                <a:sym typeface="Times New Roman"/>
              </a:rPr>
              <a:t>Recursive partitioning of feature space to make decisions at each node.</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b="1" lang="en" sz="1500">
                <a:latin typeface="Times New Roman"/>
                <a:ea typeface="Times New Roman"/>
                <a:cs typeface="Times New Roman"/>
                <a:sym typeface="Times New Roman"/>
              </a:rPr>
              <a:t>Random Forest:</a:t>
            </a:r>
            <a:r>
              <a:rPr lang="en" sz="1500">
                <a:latin typeface="Times New Roman"/>
                <a:ea typeface="Times New Roman"/>
                <a:cs typeface="Times New Roman"/>
                <a:sym typeface="Times New Roman"/>
              </a:rPr>
              <a:t> Ensemble learning technique combining multiple decision trees for improved performance.</a:t>
            </a:r>
            <a:endParaRPr sz="1500">
              <a:latin typeface="Times New Roman"/>
              <a:ea typeface="Times New Roman"/>
              <a:cs typeface="Times New Roman"/>
              <a:sym typeface="Times New Roman"/>
            </a:endParaRPr>
          </a:p>
          <a:p>
            <a:pPr indent="0" lvl="0" marL="457200" rtl="0" algn="l">
              <a:spcBef>
                <a:spcPts val="1200"/>
              </a:spcBef>
              <a:spcAft>
                <a:spcPts val="0"/>
              </a:spcAft>
              <a:buNone/>
            </a:pPr>
            <a:r>
              <a:t/>
            </a:r>
            <a:endParaRPr sz="1500">
              <a:solidFill>
                <a:schemeClr val="accent3"/>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173475"/>
            <a:ext cx="8520600" cy="384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000000"/>
                </a:solidFill>
                <a:latin typeface="Arial"/>
                <a:ea typeface="Arial"/>
                <a:cs typeface="Arial"/>
                <a:sym typeface="Arial"/>
              </a:rPr>
              <a:t>Baseline Evaluation</a:t>
            </a:r>
            <a:endParaRPr b="1" sz="15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138" name="Google Shape;138;p24"/>
          <p:cNvPicPr preferRelativeResize="0"/>
          <p:nvPr/>
        </p:nvPicPr>
        <p:blipFill>
          <a:blip r:embed="rId3">
            <a:alphaModFix/>
          </a:blip>
          <a:stretch>
            <a:fillRect/>
          </a:stretch>
        </p:blipFill>
        <p:spPr>
          <a:xfrm>
            <a:off x="4367050" y="829848"/>
            <a:ext cx="4102174" cy="1299900"/>
          </a:xfrm>
          <a:prstGeom prst="rect">
            <a:avLst/>
          </a:prstGeom>
          <a:noFill/>
          <a:ln>
            <a:noFill/>
          </a:ln>
        </p:spPr>
      </p:pic>
      <p:pic>
        <p:nvPicPr>
          <p:cNvPr id="139" name="Google Shape;139;p24"/>
          <p:cNvPicPr preferRelativeResize="0"/>
          <p:nvPr/>
        </p:nvPicPr>
        <p:blipFill>
          <a:blip r:embed="rId4">
            <a:alphaModFix/>
          </a:blip>
          <a:stretch>
            <a:fillRect/>
          </a:stretch>
        </p:blipFill>
        <p:spPr>
          <a:xfrm>
            <a:off x="222095" y="829850"/>
            <a:ext cx="3872926" cy="2811551"/>
          </a:xfrm>
          <a:prstGeom prst="rect">
            <a:avLst/>
          </a:prstGeom>
          <a:noFill/>
          <a:ln>
            <a:noFill/>
          </a:ln>
        </p:spPr>
      </p:pic>
      <p:sp>
        <p:nvSpPr>
          <p:cNvPr id="140" name="Google Shape;140;p24"/>
          <p:cNvSpPr txBox="1"/>
          <p:nvPr/>
        </p:nvSpPr>
        <p:spPr>
          <a:xfrm>
            <a:off x="4361125" y="2401225"/>
            <a:ext cx="4279200" cy="1197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The Random Forest Regression model exhibits high performance on both the training and testing sets, with R2 scores close to 1.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This indicates that the model captures a significant portion of the variance in the target variable and generalizes well to unseen data.</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186925"/>
            <a:ext cx="8520600" cy="492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500">
                <a:solidFill>
                  <a:srgbClr val="000000"/>
                </a:solidFill>
                <a:latin typeface="Arial"/>
                <a:ea typeface="Arial"/>
                <a:cs typeface="Arial"/>
                <a:sym typeface="Arial"/>
              </a:rPr>
              <a:t>Hyperparameter Tuning using Random Search</a:t>
            </a:r>
            <a:endParaRPr b="1" sz="1500">
              <a:latin typeface="Arial"/>
              <a:ea typeface="Arial"/>
              <a:cs typeface="Arial"/>
              <a:sym typeface="Arial"/>
            </a:endParaRPr>
          </a:p>
        </p:txBody>
      </p:sp>
      <p:sp>
        <p:nvSpPr>
          <p:cNvPr id="146" name="Google Shape;146;p25"/>
          <p:cNvSpPr txBox="1"/>
          <p:nvPr>
            <p:ph idx="1" type="body"/>
          </p:nvPr>
        </p:nvSpPr>
        <p:spPr>
          <a:xfrm>
            <a:off x="311700" y="728875"/>
            <a:ext cx="8520600" cy="3840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D0D0D"/>
              </a:buClr>
              <a:buSzPts val="1400"/>
              <a:buFont typeface="Arial"/>
              <a:buChar char="❖"/>
            </a:pPr>
            <a:r>
              <a:rPr lang="en" sz="1400">
                <a:solidFill>
                  <a:srgbClr val="0D0D0D"/>
                </a:solidFill>
                <a:highlight>
                  <a:srgbClr val="FFFFFF"/>
                </a:highlight>
                <a:latin typeface="Arial"/>
                <a:ea typeface="Arial"/>
                <a:cs typeface="Arial"/>
                <a:sym typeface="Arial"/>
              </a:rPr>
              <a:t>Hyperparameter tuning is a crucial step in optimizing the performance of machine learning models. It involves adjusting the hyperparameters, which are parameters that are not directly learned during training but rather set prior to training. </a:t>
            </a:r>
            <a:endParaRPr sz="1400">
              <a:solidFill>
                <a:srgbClr val="0D0D0D"/>
              </a:solidFill>
              <a:highlight>
                <a:srgbClr val="FFFFFF"/>
              </a:highlight>
              <a:latin typeface="Arial"/>
              <a:ea typeface="Arial"/>
              <a:cs typeface="Arial"/>
              <a:sym typeface="Arial"/>
            </a:endParaRPr>
          </a:p>
          <a:p>
            <a:pPr indent="-317500" lvl="0" marL="457200" rtl="0" algn="l">
              <a:lnSpc>
                <a:spcPct val="150000"/>
              </a:lnSpc>
              <a:spcBef>
                <a:spcPts val="0"/>
              </a:spcBef>
              <a:spcAft>
                <a:spcPts val="0"/>
              </a:spcAft>
              <a:buClr>
                <a:srgbClr val="0D0D0D"/>
              </a:buClr>
              <a:buSzPts val="1400"/>
              <a:buFont typeface="Arial"/>
              <a:buChar char="❖"/>
            </a:pPr>
            <a:r>
              <a:rPr lang="en" sz="1400">
                <a:solidFill>
                  <a:srgbClr val="0D0D0D"/>
                </a:solidFill>
                <a:highlight>
                  <a:srgbClr val="FFFFFF"/>
                </a:highlight>
                <a:latin typeface="Arial"/>
                <a:ea typeface="Arial"/>
                <a:cs typeface="Arial"/>
                <a:sym typeface="Arial"/>
              </a:rPr>
              <a:t>These hyperparameters control the learning process and the complexity of the model, ultimately affecting its predictive accuracy and generalization ability.</a:t>
            </a:r>
            <a:endParaRPr sz="1400">
              <a:solidFill>
                <a:srgbClr val="0D0D0D"/>
              </a:solidFill>
              <a:highlight>
                <a:srgbClr val="FFFFFF"/>
              </a:highlight>
              <a:latin typeface="Arial"/>
              <a:ea typeface="Arial"/>
              <a:cs typeface="Arial"/>
              <a:sym typeface="Arial"/>
            </a:endParaRPr>
          </a:p>
          <a:p>
            <a:pPr indent="-317500" lvl="0" marL="457200" rtl="0" algn="l">
              <a:lnSpc>
                <a:spcPct val="150000"/>
              </a:lnSpc>
              <a:spcBef>
                <a:spcPts val="0"/>
              </a:spcBef>
              <a:spcAft>
                <a:spcPts val="0"/>
              </a:spcAft>
              <a:buClr>
                <a:srgbClr val="0D0D0D"/>
              </a:buClr>
              <a:buSzPts val="1400"/>
              <a:buFont typeface="Arial"/>
              <a:buChar char="❖"/>
            </a:pPr>
            <a:r>
              <a:rPr lang="en" sz="1400" u="sng">
                <a:solidFill>
                  <a:srgbClr val="0D0D0D"/>
                </a:solidFill>
                <a:highlight>
                  <a:srgbClr val="FFFFFF"/>
                </a:highlight>
                <a:latin typeface="Arial"/>
                <a:ea typeface="Arial"/>
                <a:cs typeface="Arial"/>
                <a:sym typeface="Arial"/>
              </a:rPr>
              <a:t>Random Search</a:t>
            </a:r>
            <a:r>
              <a:rPr lang="en" sz="1400">
                <a:solidFill>
                  <a:srgbClr val="0D0D0D"/>
                </a:solidFill>
                <a:highlight>
                  <a:srgbClr val="FFFFFF"/>
                </a:highlight>
                <a:latin typeface="Arial"/>
                <a:ea typeface="Arial"/>
                <a:cs typeface="Arial"/>
                <a:sym typeface="Arial"/>
              </a:rPr>
              <a:t> is a popular technique for hyperparameter tuning. Unlike grid search, which evaluates all possible combinations of hyperparameters, random search selects a random subset of hyperparameter combinations to evaluate. </a:t>
            </a:r>
            <a:endParaRPr sz="1400">
              <a:solidFill>
                <a:srgbClr val="0D0D0D"/>
              </a:solidFill>
              <a:highlight>
                <a:srgbClr val="FFFFFF"/>
              </a:highlight>
              <a:latin typeface="Arial"/>
              <a:ea typeface="Arial"/>
              <a:cs typeface="Arial"/>
              <a:sym typeface="Arial"/>
            </a:endParaRPr>
          </a:p>
          <a:p>
            <a:pPr indent="-317500" lvl="0" marL="457200" rtl="0" algn="l">
              <a:lnSpc>
                <a:spcPct val="150000"/>
              </a:lnSpc>
              <a:spcBef>
                <a:spcPts val="0"/>
              </a:spcBef>
              <a:spcAft>
                <a:spcPts val="0"/>
              </a:spcAft>
              <a:buClr>
                <a:srgbClr val="0D0D0D"/>
              </a:buClr>
              <a:buSzPts val="1400"/>
              <a:buFont typeface="Arial"/>
              <a:buChar char="❖"/>
            </a:pPr>
            <a:r>
              <a:rPr lang="en" sz="1400">
                <a:solidFill>
                  <a:srgbClr val="0D0D0D"/>
                </a:solidFill>
                <a:highlight>
                  <a:srgbClr val="FFFFFF"/>
                </a:highlight>
                <a:latin typeface="Arial"/>
                <a:ea typeface="Arial"/>
                <a:cs typeface="Arial"/>
                <a:sym typeface="Arial"/>
              </a:rPr>
              <a:t>This approach is computationally efficient and often yields satisfactory results, especially for high-dimensional or complex search spaces. </a:t>
            </a:r>
            <a:endParaRPr sz="1400">
              <a:solidFill>
                <a:srgbClr val="0D0D0D"/>
              </a:solidFill>
              <a:highlight>
                <a:srgbClr val="FFFFFF"/>
              </a:highlight>
              <a:latin typeface="Arial"/>
              <a:ea typeface="Arial"/>
              <a:cs typeface="Arial"/>
              <a:sym typeface="Arial"/>
            </a:endParaRPr>
          </a:p>
          <a:p>
            <a:pPr indent="-317500" lvl="0" marL="457200" rtl="0" algn="l">
              <a:lnSpc>
                <a:spcPct val="150000"/>
              </a:lnSpc>
              <a:spcBef>
                <a:spcPts val="0"/>
              </a:spcBef>
              <a:spcAft>
                <a:spcPts val="0"/>
              </a:spcAft>
              <a:buClr>
                <a:srgbClr val="0D0D0D"/>
              </a:buClr>
              <a:buSzPts val="1400"/>
              <a:buFont typeface="Arial"/>
              <a:buChar char="❖"/>
            </a:pPr>
            <a:r>
              <a:rPr lang="en" sz="1400">
                <a:solidFill>
                  <a:srgbClr val="0D0D0D"/>
                </a:solidFill>
                <a:highlight>
                  <a:srgbClr val="FFFFFF"/>
                </a:highlight>
                <a:latin typeface="Arial"/>
                <a:ea typeface="Arial"/>
                <a:cs typeface="Arial"/>
                <a:sym typeface="Arial"/>
              </a:rPr>
              <a:t>Computational Efficiency: Random search explores the hyperparameter space more efficiently compared to grid search, as it evaluates fewer combinations.</a:t>
            </a:r>
            <a:endParaRPr sz="1400">
              <a:solidFill>
                <a:srgbClr val="0D0D0D"/>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idx="1" type="body"/>
          </p:nvPr>
        </p:nvSpPr>
        <p:spPr>
          <a:xfrm>
            <a:off x="311700" y="334775"/>
            <a:ext cx="8520600" cy="4234200"/>
          </a:xfrm>
          <a:prstGeom prst="rect">
            <a:avLst/>
          </a:prstGeom>
        </p:spPr>
        <p:txBody>
          <a:bodyPr anchorCtr="0" anchor="t" bIns="91425" lIns="91425" spcFirstLastPara="1" rIns="91425" wrap="square" tIns="91425">
            <a:normAutofit/>
          </a:bodyPr>
          <a:lstStyle/>
          <a:p>
            <a:pPr indent="-298450" lvl="0" marL="457200" rtl="0" algn="l">
              <a:spcBef>
                <a:spcPts val="1100"/>
              </a:spcBef>
              <a:spcAft>
                <a:spcPts val="0"/>
              </a:spcAft>
              <a:buClr>
                <a:schemeClr val="dk1"/>
              </a:buClr>
              <a:buSzPts val="1100"/>
              <a:buFont typeface="Arial"/>
              <a:buChar char="●"/>
            </a:pPr>
            <a:r>
              <a:rPr lang="en" sz="1100">
                <a:solidFill>
                  <a:schemeClr val="dk1"/>
                </a:solidFill>
                <a:highlight>
                  <a:srgbClr val="FFFFFF"/>
                </a:highlight>
                <a:latin typeface="Arial"/>
                <a:ea typeface="Arial"/>
                <a:cs typeface="Arial"/>
                <a:sym typeface="Arial"/>
              </a:rPr>
              <a:t>n_estimators: number of trees in the forest</a:t>
            </a:r>
            <a:endParaRPr sz="1100">
              <a:solidFill>
                <a:schemeClr val="dk1"/>
              </a:solidFill>
              <a:highlight>
                <a:srgbClr val="FFFFFF"/>
              </a:highlight>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 sz="1100">
                <a:solidFill>
                  <a:schemeClr val="dk1"/>
                </a:solidFill>
                <a:highlight>
                  <a:srgbClr val="FFFFFF"/>
                </a:highlight>
                <a:latin typeface="Arial"/>
                <a:ea typeface="Arial"/>
                <a:cs typeface="Arial"/>
                <a:sym typeface="Arial"/>
              </a:rPr>
              <a:t>max_features: maximum number of features considered for splitting a node.</a:t>
            </a:r>
            <a:endParaRPr sz="1100">
              <a:solidFill>
                <a:schemeClr val="dk1"/>
              </a:solidFill>
              <a:highlight>
                <a:srgbClr val="FFFFFF"/>
              </a:highlight>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 sz="1100">
                <a:solidFill>
                  <a:schemeClr val="dk1"/>
                </a:solidFill>
                <a:highlight>
                  <a:srgbClr val="FFFFFF"/>
                </a:highlight>
                <a:latin typeface="Arial"/>
                <a:ea typeface="Arial"/>
                <a:cs typeface="Arial"/>
                <a:sym typeface="Arial"/>
              </a:rPr>
              <a:t>Using Random Search, we explored different combinations of these hyperparameters and evaluated their performance using metrics such as RMSE (Root Mean Squared Error) and R2 score on a validation dataset. </a:t>
            </a:r>
            <a:endParaRPr sz="1100">
              <a:solidFill>
                <a:schemeClr val="dk1"/>
              </a:solidFill>
              <a:highlight>
                <a:srgbClr val="FFFFFF"/>
              </a:highlight>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 sz="1100">
                <a:solidFill>
                  <a:schemeClr val="dk1"/>
                </a:solidFill>
                <a:highlight>
                  <a:srgbClr val="FFFFFF"/>
                </a:highlight>
                <a:latin typeface="Arial"/>
                <a:ea typeface="Arial"/>
                <a:cs typeface="Arial"/>
                <a:sym typeface="Arial"/>
              </a:rPr>
              <a:t>The optimal hyperparameters found through random search were {'n_estimators': 150, 'max_features': 10, 'bootstrap': True}.</a:t>
            </a:r>
            <a:endParaRPr sz="1100">
              <a:solidFill>
                <a:schemeClr val="dk1"/>
              </a:solidFill>
              <a:highlight>
                <a:srgbClr val="FFFFFF"/>
              </a:highlight>
              <a:latin typeface="Arial"/>
              <a:ea typeface="Arial"/>
              <a:cs typeface="Arial"/>
              <a:sym typeface="Arial"/>
            </a:endParaRPr>
          </a:p>
          <a:p>
            <a:pPr indent="0" lvl="0" marL="457200" rtl="0" algn="l">
              <a:spcBef>
                <a:spcPts val="1100"/>
              </a:spcBef>
              <a:spcAft>
                <a:spcPts val="0"/>
              </a:spcAft>
              <a:buNone/>
            </a:pPr>
            <a:r>
              <a:t/>
            </a:r>
            <a:endParaRPr sz="1100">
              <a:solidFill>
                <a:schemeClr val="dk1"/>
              </a:solidFill>
              <a:highlight>
                <a:srgbClr val="FFFFFF"/>
              </a:highlight>
              <a:latin typeface="Arial"/>
              <a:ea typeface="Arial"/>
              <a:cs typeface="Arial"/>
              <a:sym typeface="Arial"/>
            </a:endParaRPr>
          </a:p>
          <a:p>
            <a:pPr indent="0" lvl="0" marL="0" rtl="0" algn="l">
              <a:spcBef>
                <a:spcPts val="1100"/>
              </a:spcBef>
              <a:spcAft>
                <a:spcPts val="0"/>
              </a:spcAft>
              <a:buNone/>
            </a:pPr>
            <a:r>
              <a:t/>
            </a:r>
            <a:endParaRPr sz="1100">
              <a:solidFill>
                <a:schemeClr val="dk1"/>
              </a:solidFill>
              <a:highlight>
                <a:srgbClr val="FFFFFF"/>
              </a:highlight>
              <a:latin typeface="Arial"/>
              <a:ea typeface="Arial"/>
              <a:cs typeface="Arial"/>
              <a:sym typeface="Arial"/>
            </a:endParaRPr>
          </a:p>
          <a:p>
            <a:pPr indent="0" lvl="0" marL="0" rtl="0" algn="l">
              <a:spcBef>
                <a:spcPts val="1100"/>
              </a:spcBef>
              <a:spcAft>
                <a:spcPts val="0"/>
              </a:spcAft>
              <a:buNone/>
            </a:pPr>
            <a:r>
              <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sz="1100">
              <a:solidFill>
                <a:schemeClr val="dk1"/>
              </a:solidFill>
              <a:latin typeface="Arial"/>
              <a:ea typeface="Arial"/>
              <a:cs typeface="Arial"/>
              <a:sym typeface="Arial"/>
            </a:endParaRPr>
          </a:p>
          <a:p>
            <a:pPr indent="0" lvl="0" marL="0" rtl="0" algn="l">
              <a:spcBef>
                <a:spcPts val="1200"/>
              </a:spcBef>
              <a:spcAft>
                <a:spcPts val="0"/>
              </a:spcAft>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200"/>
              </a:spcBef>
              <a:spcAft>
                <a:spcPts val="0"/>
              </a:spcAft>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200"/>
              </a:spcBef>
              <a:spcAft>
                <a:spcPts val="1200"/>
              </a:spcAft>
              <a:buNone/>
            </a:pPr>
            <a:r>
              <a:t/>
            </a:r>
            <a:endParaRPr sz="1100">
              <a:solidFill>
                <a:schemeClr val="dk1"/>
              </a:solidFill>
              <a:latin typeface="Arial"/>
              <a:ea typeface="Arial"/>
              <a:cs typeface="Arial"/>
              <a:sym typeface="Arial"/>
            </a:endParaRPr>
          </a:p>
        </p:txBody>
      </p:sp>
      <p:pic>
        <p:nvPicPr>
          <p:cNvPr id="152" name="Google Shape;152;p26"/>
          <p:cNvPicPr preferRelativeResize="0"/>
          <p:nvPr/>
        </p:nvPicPr>
        <p:blipFill>
          <a:blip r:embed="rId3">
            <a:alphaModFix/>
          </a:blip>
          <a:stretch>
            <a:fillRect/>
          </a:stretch>
        </p:blipFill>
        <p:spPr>
          <a:xfrm>
            <a:off x="1339438" y="2610600"/>
            <a:ext cx="4375499" cy="881175"/>
          </a:xfrm>
          <a:prstGeom prst="rect">
            <a:avLst/>
          </a:prstGeom>
          <a:noFill/>
          <a:ln>
            <a:noFill/>
          </a:ln>
        </p:spPr>
      </p:pic>
      <p:pic>
        <p:nvPicPr>
          <p:cNvPr id="153" name="Google Shape;153;p26"/>
          <p:cNvPicPr preferRelativeResize="0"/>
          <p:nvPr/>
        </p:nvPicPr>
        <p:blipFill rotWithShape="1">
          <a:blip r:embed="rId4">
            <a:alphaModFix/>
          </a:blip>
          <a:srcRect b="0" l="0" r="0" t="13963"/>
          <a:stretch/>
        </p:blipFill>
        <p:spPr>
          <a:xfrm>
            <a:off x="1313213" y="3955950"/>
            <a:ext cx="6195250" cy="183750"/>
          </a:xfrm>
          <a:prstGeom prst="rect">
            <a:avLst/>
          </a:prstGeom>
          <a:noFill/>
          <a:ln>
            <a:noFill/>
          </a:ln>
        </p:spPr>
      </p:pic>
      <p:pic>
        <p:nvPicPr>
          <p:cNvPr id="154" name="Google Shape;154;p26"/>
          <p:cNvPicPr preferRelativeResize="0"/>
          <p:nvPr/>
        </p:nvPicPr>
        <p:blipFill>
          <a:blip r:embed="rId5">
            <a:alphaModFix/>
          </a:blip>
          <a:stretch>
            <a:fillRect/>
          </a:stretch>
        </p:blipFill>
        <p:spPr>
          <a:xfrm>
            <a:off x="1313225" y="1641562"/>
            <a:ext cx="4576801" cy="645125"/>
          </a:xfrm>
          <a:prstGeom prst="rect">
            <a:avLst/>
          </a:prstGeom>
          <a:noFill/>
          <a:ln>
            <a:noFill/>
          </a:ln>
        </p:spPr>
      </p:pic>
      <p:pic>
        <p:nvPicPr>
          <p:cNvPr id="155" name="Google Shape;155;p26"/>
          <p:cNvPicPr preferRelativeResize="0"/>
          <p:nvPr/>
        </p:nvPicPr>
        <p:blipFill>
          <a:blip r:embed="rId6">
            <a:alphaModFix/>
          </a:blip>
          <a:stretch>
            <a:fillRect/>
          </a:stretch>
        </p:blipFill>
        <p:spPr>
          <a:xfrm>
            <a:off x="1339438" y="3594600"/>
            <a:ext cx="7056326" cy="361350"/>
          </a:xfrm>
          <a:prstGeom prst="rect">
            <a:avLst/>
          </a:prstGeom>
          <a:noFill/>
          <a:ln>
            <a:noFill/>
          </a:ln>
        </p:spPr>
      </p:pic>
      <p:sp>
        <p:nvSpPr>
          <p:cNvPr id="156" name="Google Shape;156;p26"/>
          <p:cNvSpPr txBox="1"/>
          <p:nvPr/>
        </p:nvSpPr>
        <p:spPr>
          <a:xfrm>
            <a:off x="635400" y="4341800"/>
            <a:ext cx="7760400" cy="28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rPr>
              <a:t>  R2 value of the Random Forest Regressor after Hyperparameter Tuning: 0.9887</a:t>
            </a:r>
            <a:endParaRPr sz="1100">
              <a:solidFill>
                <a:schemeClr val="dk1"/>
              </a:solidFill>
            </a:endParaRPr>
          </a:p>
          <a:p>
            <a:pPr indent="0" lvl="0" marL="0" rtl="0" algn="l">
              <a:spcBef>
                <a:spcPts val="1200"/>
              </a:spcBef>
              <a:spcAft>
                <a:spcPts val="0"/>
              </a:spcAft>
              <a:buNone/>
            </a:pPr>
            <a:r>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7"/>
          <p:cNvPicPr preferRelativeResize="0"/>
          <p:nvPr/>
        </p:nvPicPr>
        <p:blipFill>
          <a:blip r:embed="rId3">
            <a:alphaModFix/>
          </a:blip>
          <a:stretch>
            <a:fillRect/>
          </a:stretch>
        </p:blipFill>
        <p:spPr>
          <a:xfrm>
            <a:off x="2364800" y="243021"/>
            <a:ext cx="4757426" cy="2328726"/>
          </a:xfrm>
          <a:prstGeom prst="rect">
            <a:avLst/>
          </a:prstGeom>
          <a:noFill/>
          <a:ln>
            <a:noFill/>
          </a:ln>
        </p:spPr>
      </p:pic>
      <p:pic>
        <p:nvPicPr>
          <p:cNvPr id="162" name="Google Shape;162;p27"/>
          <p:cNvPicPr preferRelativeResize="0"/>
          <p:nvPr/>
        </p:nvPicPr>
        <p:blipFill>
          <a:blip r:embed="rId4">
            <a:alphaModFix/>
          </a:blip>
          <a:stretch>
            <a:fillRect/>
          </a:stretch>
        </p:blipFill>
        <p:spPr>
          <a:xfrm>
            <a:off x="889275" y="2867500"/>
            <a:ext cx="7365451" cy="1895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8"/>
          <p:cNvPicPr preferRelativeResize="0"/>
          <p:nvPr/>
        </p:nvPicPr>
        <p:blipFill>
          <a:blip r:embed="rId3">
            <a:alphaModFix/>
          </a:blip>
          <a:stretch>
            <a:fillRect/>
          </a:stretch>
        </p:blipFill>
        <p:spPr>
          <a:xfrm>
            <a:off x="2429877" y="724989"/>
            <a:ext cx="3986226" cy="2504001"/>
          </a:xfrm>
          <a:prstGeom prst="rect">
            <a:avLst/>
          </a:prstGeom>
          <a:noFill/>
          <a:ln>
            <a:noFill/>
          </a:ln>
        </p:spPr>
      </p:pic>
      <p:sp>
        <p:nvSpPr>
          <p:cNvPr id="168" name="Google Shape;168;p28"/>
          <p:cNvSpPr txBox="1"/>
          <p:nvPr/>
        </p:nvSpPr>
        <p:spPr>
          <a:xfrm>
            <a:off x="1793325" y="211575"/>
            <a:ext cx="55095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rPr>
              <a:t>MODEL EVALUATION AND COMPARATIVE ANALYSIS</a:t>
            </a:r>
            <a:endParaRPr b="1" sz="1500">
              <a:solidFill>
                <a:schemeClr val="dk1"/>
              </a:solidFill>
            </a:endParaRPr>
          </a:p>
        </p:txBody>
      </p:sp>
      <p:sp>
        <p:nvSpPr>
          <p:cNvPr id="169" name="Google Shape;169;p28"/>
          <p:cNvSpPr txBox="1"/>
          <p:nvPr/>
        </p:nvSpPr>
        <p:spPr>
          <a:xfrm>
            <a:off x="646950" y="3229000"/>
            <a:ext cx="7846500" cy="1671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Upon examining the scatter plot, it becomes evident that the majority of the data points align closely along a diagonal line.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This alignment indicates a strong positive correlation between the actual and predicted diamond prices. Specifically, as the actual diamond prices increase, the predicted prices by the Random Forest model also increase proportionally</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Overall, the scatter plot serves as a powerful visualization tool to assess the performance of the Random Forest model for predicting diamond prices.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close alignment of data points along the diagonal line signifies the model's ability to capture the underlying relationships in the dataset and make accurate predictions.</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Arial"/>
                <a:ea typeface="Arial"/>
                <a:cs typeface="Arial"/>
                <a:sym typeface="Arial"/>
              </a:rPr>
              <a:t>Comparison of Regression Models Based on Performance Metrics</a:t>
            </a:r>
            <a:endParaRPr sz="2000">
              <a:latin typeface="Arial"/>
              <a:ea typeface="Arial"/>
              <a:cs typeface="Arial"/>
              <a:sym typeface="Arial"/>
            </a:endParaRPr>
          </a:p>
        </p:txBody>
      </p:sp>
      <p:pic>
        <p:nvPicPr>
          <p:cNvPr id="175" name="Google Shape;175;p29"/>
          <p:cNvPicPr preferRelativeResize="0"/>
          <p:nvPr/>
        </p:nvPicPr>
        <p:blipFill>
          <a:blip r:embed="rId3">
            <a:alphaModFix/>
          </a:blip>
          <a:stretch>
            <a:fillRect/>
          </a:stretch>
        </p:blipFill>
        <p:spPr>
          <a:xfrm>
            <a:off x="1392300" y="1598077"/>
            <a:ext cx="6781000" cy="1947325"/>
          </a:xfrm>
          <a:prstGeom prst="rect">
            <a:avLst/>
          </a:prstGeom>
          <a:noFill/>
          <a:ln>
            <a:noFill/>
          </a:ln>
        </p:spPr>
      </p:pic>
      <p:sp>
        <p:nvSpPr>
          <p:cNvPr id="176" name="Google Shape;176;p29"/>
          <p:cNvSpPr txBox="1"/>
          <p:nvPr/>
        </p:nvSpPr>
        <p:spPr>
          <a:xfrm>
            <a:off x="438325" y="3816275"/>
            <a:ext cx="79731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000">
                <a:latin typeface="Arial"/>
                <a:ea typeface="Arial"/>
                <a:cs typeface="Arial"/>
                <a:sym typeface="Arial"/>
              </a:rPr>
              <a:t>Conclusion</a:t>
            </a:r>
            <a:endParaRPr b="1" sz="2000">
              <a:latin typeface="Arial"/>
              <a:ea typeface="Arial"/>
              <a:cs typeface="Arial"/>
              <a:sym typeface="Arial"/>
            </a:endParaRPr>
          </a:p>
        </p:txBody>
      </p:sp>
      <p:sp>
        <p:nvSpPr>
          <p:cNvPr id="182" name="Google Shape;18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0000"/>
                </a:solidFill>
                <a:highlight>
                  <a:srgbClr val="FFFFFF"/>
                </a:highlight>
                <a:latin typeface="Arial"/>
                <a:ea typeface="Arial"/>
                <a:cs typeface="Arial"/>
                <a:sym typeface="Arial"/>
              </a:rPr>
              <a:t>Improved Random Forest Model:</a:t>
            </a:r>
            <a:endParaRPr b="1" sz="1400">
              <a:solidFill>
                <a:srgbClr val="000000"/>
              </a:solidFill>
              <a:highlight>
                <a:srgbClr val="FFFFFF"/>
              </a:highlight>
              <a:latin typeface="Arial"/>
              <a:ea typeface="Arial"/>
              <a:cs typeface="Arial"/>
              <a:sym typeface="Arial"/>
            </a:endParaRPr>
          </a:p>
          <a:p>
            <a:pPr indent="-317500" lvl="0" marL="457200" rtl="0" algn="l">
              <a:spcBef>
                <a:spcPts val="110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The improved Random Forest model shows even better performance on the testing data compared to the regular Random Forest model, with slightly lower RMSE and slightly higher R2 Score.</a:t>
            </a:r>
            <a:endParaRPr sz="14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This indicates that hyperparameter tuning or other optimization techniques have led to a better-performing model.</a:t>
            </a:r>
            <a:endParaRPr sz="1400">
              <a:solidFill>
                <a:srgbClr val="000000"/>
              </a:solidFill>
              <a:highlight>
                <a:srgbClr val="FFFFFF"/>
              </a:highlight>
              <a:latin typeface="Arial"/>
              <a:ea typeface="Arial"/>
              <a:cs typeface="Arial"/>
              <a:sym typeface="Arial"/>
            </a:endParaRPr>
          </a:p>
          <a:p>
            <a:pPr indent="0" lvl="0" marL="0" rtl="0" algn="l">
              <a:spcBef>
                <a:spcPts val="1100"/>
              </a:spcBef>
              <a:spcAft>
                <a:spcPts val="0"/>
              </a:spcAft>
              <a:buNone/>
            </a:pPr>
            <a:r>
              <a:rPr b="1" lang="en" sz="1400">
                <a:solidFill>
                  <a:srgbClr val="000000"/>
                </a:solidFill>
                <a:highlight>
                  <a:srgbClr val="FFFFFF"/>
                </a:highlight>
                <a:latin typeface="Arial"/>
                <a:ea typeface="Arial"/>
                <a:cs typeface="Arial"/>
                <a:sym typeface="Arial"/>
              </a:rPr>
              <a:t>Overall, all models perform well on the testing data, but the Random Forest model after hyperparameter tuning appears to be the best-performing model for predicting diamond prices</a:t>
            </a:r>
            <a:endParaRPr b="1" sz="1400">
              <a:solidFill>
                <a:srgbClr val="000000"/>
              </a:solidFill>
              <a:highlight>
                <a:srgbClr val="FFFFFF"/>
              </a:highlight>
              <a:latin typeface="Arial"/>
              <a:ea typeface="Arial"/>
              <a:cs typeface="Arial"/>
              <a:sym typeface="Arial"/>
            </a:endParaRPr>
          </a:p>
          <a:p>
            <a:pPr indent="0" lvl="0" marL="0" rtl="0" algn="l">
              <a:lnSpc>
                <a:spcPct val="100000"/>
              </a:lnSpc>
              <a:spcBef>
                <a:spcPts val="500"/>
              </a:spcBef>
              <a:spcAft>
                <a:spcPts val="0"/>
              </a:spcAft>
              <a:buNone/>
            </a:pPr>
            <a:r>
              <a:t/>
            </a:r>
            <a:endParaRPr sz="1400">
              <a:latin typeface="Arial"/>
              <a:ea typeface="Arial"/>
              <a:cs typeface="Arial"/>
              <a:sym typeface="Arial"/>
            </a:endParaRPr>
          </a:p>
          <a:p>
            <a:pPr indent="0" lvl="0" marL="0" rtl="0" algn="l">
              <a:spcBef>
                <a:spcPts val="0"/>
              </a:spcBef>
              <a:spcAft>
                <a:spcPts val="1200"/>
              </a:spcAft>
              <a:buNone/>
            </a:pPr>
            <a:r>
              <a:t/>
            </a:r>
            <a:endParaRPr sz="14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idx="1" type="body"/>
          </p:nvPr>
        </p:nvSpPr>
        <p:spPr>
          <a:xfrm>
            <a:off x="298750" y="285475"/>
            <a:ext cx="8533500" cy="4283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sz="1500">
              <a:solidFill>
                <a:schemeClr val="dk1"/>
              </a:solidFill>
              <a:latin typeface="Arial"/>
              <a:ea typeface="Arial"/>
              <a:cs typeface="Arial"/>
              <a:sym typeface="Arial"/>
            </a:endParaRPr>
          </a:p>
          <a:p>
            <a:pPr indent="0" lvl="0" marL="0" rtl="0" algn="ctr">
              <a:spcBef>
                <a:spcPts val="0"/>
              </a:spcBef>
              <a:spcAft>
                <a:spcPts val="0"/>
              </a:spcAft>
              <a:buNone/>
            </a:pPr>
            <a:r>
              <a:t/>
            </a:r>
            <a:endParaRPr b="1" sz="1500">
              <a:solidFill>
                <a:schemeClr val="dk1"/>
              </a:solidFill>
              <a:latin typeface="Arial"/>
              <a:ea typeface="Arial"/>
              <a:cs typeface="Arial"/>
              <a:sym typeface="Arial"/>
            </a:endParaRPr>
          </a:p>
          <a:p>
            <a:pPr indent="0" lvl="0" marL="0" rtl="0" algn="ctr">
              <a:spcBef>
                <a:spcPts val="0"/>
              </a:spcBef>
              <a:spcAft>
                <a:spcPts val="0"/>
              </a:spcAft>
              <a:buNone/>
            </a:pPr>
            <a:r>
              <a:rPr b="1" lang="en" sz="1500">
                <a:solidFill>
                  <a:schemeClr val="dk1"/>
                </a:solidFill>
                <a:latin typeface="Arial"/>
                <a:ea typeface="Arial"/>
                <a:cs typeface="Arial"/>
                <a:sym typeface="Arial"/>
              </a:rPr>
              <a:t>REFERENCES</a:t>
            </a:r>
            <a:endParaRPr b="1" sz="1500">
              <a:solidFill>
                <a:schemeClr val="dk1"/>
              </a:solidFill>
              <a:latin typeface="Arial"/>
              <a:ea typeface="Arial"/>
              <a:cs typeface="Arial"/>
              <a:sym typeface="Arial"/>
            </a:endParaRPr>
          </a:p>
          <a:p>
            <a:pPr indent="0" lvl="0" marL="0" rtl="0" algn="l">
              <a:spcBef>
                <a:spcPts val="0"/>
              </a:spcBef>
              <a:spcAft>
                <a:spcPts val="0"/>
              </a:spcAft>
              <a:buNone/>
            </a:pPr>
            <a:r>
              <a:t/>
            </a:r>
            <a:endParaRPr sz="1500">
              <a:solidFill>
                <a:schemeClr val="dk1"/>
              </a:solidFill>
              <a:latin typeface="Arial"/>
              <a:ea typeface="Arial"/>
              <a:cs typeface="Arial"/>
              <a:sym typeface="Arial"/>
            </a:endParaRPr>
          </a:p>
          <a:p>
            <a:pPr indent="0" lvl="0" marL="0" rtl="0" algn="l">
              <a:spcBef>
                <a:spcPts val="0"/>
              </a:spcBef>
              <a:spcAft>
                <a:spcPts val="0"/>
              </a:spcAft>
              <a:buNone/>
            </a:pPr>
            <a:r>
              <a:t/>
            </a:r>
            <a:endParaRPr sz="1500">
              <a:solidFill>
                <a:schemeClr val="dk1"/>
              </a:solidFill>
              <a:latin typeface="Arial"/>
              <a:ea typeface="Arial"/>
              <a:cs typeface="Arial"/>
              <a:sym typeface="Arial"/>
            </a:endParaRPr>
          </a:p>
          <a:p>
            <a:pPr indent="0" lvl="0" marL="800100" rtl="0" algn="l">
              <a:lnSpc>
                <a:spcPct val="150000"/>
              </a:lnSpc>
              <a:spcBef>
                <a:spcPts val="0"/>
              </a:spcBef>
              <a:spcAft>
                <a:spcPts val="0"/>
              </a:spcAft>
              <a:buNone/>
            </a:pPr>
            <a:r>
              <a:rPr lang="en" sz="1000">
                <a:solidFill>
                  <a:schemeClr val="dk1"/>
                </a:solidFill>
                <a:latin typeface="Arial"/>
                <a:ea typeface="Arial"/>
                <a:cs typeface="Arial"/>
                <a:sym typeface="Arial"/>
              </a:rPr>
              <a:t>● Assessing predictive performance of supervised machine learning algorithms. (IEEE - ISBN:978-1-6654-3034-0)</a:t>
            </a:r>
            <a:endParaRPr sz="1000">
              <a:solidFill>
                <a:schemeClr val="dk1"/>
              </a:solidFill>
              <a:latin typeface="Arial"/>
              <a:ea typeface="Arial"/>
              <a:cs typeface="Arial"/>
              <a:sym typeface="Arial"/>
            </a:endParaRPr>
          </a:p>
          <a:p>
            <a:pPr indent="0" lvl="0" marL="800100" rtl="0" algn="l">
              <a:lnSpc>
                <a:spcPct val="150000"/>
              </a:lnSpc>
              <a:spcBef>
                <a:spcPts val="0"/>
              </a:spcBef>
              <a:spcAft>
                <a:spcPts val="0"/>
              </a:spcAft>
              <a:buNone/>
            </a:pPr>
            <a:r>
              <a:rPr lang="en" sz="1000">
                <a:solidFill>
                  <a:schemeClr val="dk1"/>
                </a:solidFill>
                <a:latin typeface="Arial"/>
                <a:ea typeface="Arial"/>
                <a:cs typeface="Arial"/>
                <a:sym typeface="Arial"/>
              </a:rPr>
              <a:t>● Size distribution analyses for estimating diamond grade and value. (Lithos - Volume 76, Issues 1–4, September 2004)</a:t>
            </a:r>
            <a:endParaRPr sz="1000">
              <a:solidFill>
                <a:schemeClr val="dk1"/>
              </a:solidFill>
              <a:latin typeface="Arial"/>
              <a:ea typeface="Arial"/>
              <a:cs typeface="Arial"/>
              <a:sym typeface="Arial"/>
            </a:endParaRPr>
          </a:p>
          <a:p>
            <a:pPr indent="0" lvl="0" marL="800100" rtl="0" algn="l">
              <a:lnSpc>
                <a:spcPct val="150000"/>
              </a:lnSpc>
              <a:spcBef>
                <a:spcPts val="0"/>
              </a:spcBef>
              <a:spcAft>
                <a:spcPts val="0"/>
              </a:spcAft>
              <a:buNone/>
            </a:pPr>
            <a:r>
              <a:rPr lang="en" sz="1000">
                <a:solidFill>
                  <a:schemeClr val="dk1"/>
                </a:solidFill>
                <a:latin typeface="Arial"/>
                <a:ea typeface="Arial"/>
                <a:cs typeface="Arial"/>
                <a:sym typeface="Arial"/>
              </a:rPr>
              <a:t>● Comparing different supervised machine learning algorithms. </a:t>
            </a:r>
            <a:endParaRPr sz="1000">
              <a:solidFill>
                <a:schemeClr val="dk1"/>
              </a:solidFill>
              <a:latin typeface="Arial"/>
              <a:ea typeface="Arial"/>
              <a:cs typeface="Arial"/>
              <a:sym typeface="Arial"/>
            </a:endParaRPr>
          </a:p>
          <a:p>
            <a:pPr indent="0" lvl="0" marL="800100" rtl="0" algn="l">
              <a:lnSpc>
                <a:spcPct val="150000"/>
              </a:lnSpc>
              <a:spcBef>
                <a:spcPts val="0"/>
              </a:spcBef>
              <a:spcAft>
                <a:spcPts val="0"/>
              </a:spcAft>
              <a:buNone/>
            </a:pPr>
            <a:r>
              <a:rPr lang="en" sz="1000">
                <a:solidFill>
                  <a:schemeClr val="dk1"/>
                </a:solidFill>
                <a:latin typeface="Arial"/>
                <a:ea typeface="Arial"/>
                <a:cs typeface="Arial"/>
                <a:sym typeface="Arial"/>
              </a:rPr>
              <a:t>   (BMC Medical Informatics and Decision Making - Volume 19, Article number 281, 2019)</a:t>
            </a:r>
            <a:endParaRPr sz="1000">
              <a:solidFill>
                <a:schemeClr val="dk1"/>
              </a:solidFill>
              <a:latin typeface="Arial"/>
              <a:ea typeface="Arial"/>
              <a:cs typeface="Arial"/>
              <a:sym typeface="Arial"/>
            </a:endParaRPr>
          </a:p>
          <a:p>
            <a:pPr indent="0" lvl="0" marL="0" rtl="0" algn="l">
              <a:spcBef>
                <a:spcPts val="0"/>
              </a:spcBef>
              <a:spcAft>
                <a:spcPts val="1200"/>
              </a:spcAft>
              <a:buNone/>
            </a:pPr>
            <a:r>
              <a:t/>
            </a:r>
            <a:endParaRPr sz="15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88400"/>
            <a:ext cx="8520600" cy="66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1820">
                <a:latin typeface="Arial"/>
                <a:ea typeface="Arial"/>
                <a:cs typeface="Arial"/>
                <a:sym typeface="Arial"/>
              </a:rPr>
              <a:t>Introduction</a:t>
            </a:r>
            <a:endParaRPr b="1" sz="1820">
              <a:latin typeface="Arial"/>
              <a:ea typeface="Arial"/>
              <a:cs typeface="Arial"/>
              <a:sym typeface="Arial"/>
            </a:endParaRPr>
          </a:p>
        </p:txBody>
      </p:sp>
      <p:sp>
        <p:nvSpPr>
          <p:cNvPr id="67" name="Google Shape;67;p14"/>
          <p:cNvSpPr txBox="1"/>
          <p:nvPr>
            <p:ph idx="1" type="body"/>
          </p:nvPr>
        </p:nvSpPr>
        <p:spPr>
          <a:xfrm>
            <a:off x="311700" y="2503950"/>
            <a:ext cx="8520600" cy="3813900"/>
          </a:xfrm>
          <a:prstGeom prst="rect">
            <a:avLst/>
          </a:prstGeom>
        </p:spPr>
        <p:txBody>
          <a:bodyPr anchorCtr="0" anchor="t" bIns="91425" lIns="91425" spcFirstLastPara="1" rIns="91425" wrap="square" tIns="91425">
            <a:normAutofit/>
          </a:bodyPr>
          <a:lstStyle/>
          <a:p>
            <a:pPr indent="-292100" lvl="0" marL="457200" rtl="0" algn="l">
              <a:lnSpc>
                <a:spcPct val="150000"/>
              </a:lnSpc>
              <a:spcBef>
                <a:spcPts val="1200"/>
              </a:spcBef>
              <a:spcAft>
                <a:spcPts val="0"/>
              </a:spcAft>
              <a:buClr>
                <a:srgbClr val="000000"/>
              </a:buClr>
              <a:buSzPts val="1000"/>
              <a:buFont typeface="Arial"/>
              <a:buChar char="●"/>
            </a:pPr>
            <a:r>
              <a:rPr b="1" lang="en" sz="1000">
                <a:solidFill>
                  <a:srgbClr val="000000"/>
                </a:solidFill>
                <a:latin typeface="Arial"/>
                <a:ea typeface="Arial"/>
                <a:cs typeface="Arial"/>
                <a:sym typeface="Arial"/>
              </a:rPr>
              <a:t>Project Objective:</a:t>
            </a:r>
            <a:r>
              <a:rPr lang="en" sz="1000">
                <a:solidFill>
                  <a:srgbClr val="000000"/>
                </a:solidFill>
                <a:latin typeface="Arial"/>
                <a:ea typeface="Arial"/>
                <a:cs typeface="Arial"/>
                <a:sym typeface="Arial"/>
              </a:rPr>
              <a:t> The main objective of this project is to compare the effectiveness of different supervised learning algorithms in predicting diamond prices based on their characteristics. </a:t>
            </a:r>
            <a:endParaRPr sz="1000">
              <a:solidFill>
                <a:srgbClr val="000000"/>
              </a:solidFill>
              <a:latin typeface="Arial"/>
              <a:ea typeface="Arial"/>
              <a:cs typeface="Arial"/>
              <a:sym typeface="Arial"/>
            </a:endParaRPr>
          </a:p>
          <a:p>
            <a:pPr indent="-292100" lvl="0" marL="457200" rtl="0" algn="l">
              <a:lnSpc>
                <a:spcPct val="150000"/>
              </a:lnSpc>
              <a:spcBef>
                <a:spcPts val="0"/>
              </a:spcBef>
              <a:spcAft>
                <a:spcPts val="0"/>
              </a:spcAft>
              <a:buClr>
                <a:srgbClr val="000000"/>
              </a:buClr>
              <a:buSzPts val="1000"/>
              <a:buFont typeface="Arial"/>
              <a:buChar char="●"/>
            </a:pPr>
            <a:r>
              <a:rPr b="1" lang="en" sz="1000">
                <a:solidFill>
                  <a:srgbClr val="0D0D0D"/>
                </a:solidFill>
                <a:latin typeface="Arial"/>
                <a:ea typeface="Arial"/>
                <a:cs typeface="Arial"/>
                <a:sym typeface="Arial"/>
              </a:rPr>
              <a:t>Diamonds are graded based on the 4Cs: carat weight, cut, color, and clarity.</a:t>
            </a:r>
            <a:r>
              <a:rPr lang="en" sz="1000">
                <a:solidFill>
                  <a:srgbClr val="0D0D0D"/>
                </a:solidFill>
                <a:latin typeface="Arial"/>
                <a:ea typeface="Arial"/>
                <a:cs typeface="Arial"/>
                <a:sym typeface="Arial"/>
              </a:rPr>
              <a:t> These factors determine the overall quality and value of a diamond.</a:t>
            </a:r>
            <a:endParaRPr sz="1000">
              <a:solidFill>
                <a:srgbClr val="000000"/>
              </a:solidFill>
              <a:latin typeface="Arial"/>
              <a:ea typeface="Arial"/>
              <a:cs typeface="Arial"/>
              <a:sym typeface="Arial"/>
            </a:endParaRPr>
          </a:p>
          <a:p>
            <a:pPr indent="-292100" lvl="0" marL="457200" rtl="0" algn="l">
              <a:lnSpc>
                <a:spcPct val="150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Selected Algorithms</a:t>
            </a:r>
            <a:r>
              <a:rPr lang="en" sz="1000">
                <a:solidFill>
                  <a:srgbClr val="000000"/>
                </a:solidFill>
                <a:latin typeface="Arial"/>
                <a:ea typeface="Arial"/>
                <a:cs typeface="Arial"/>
                <a:sym typeface="Arial"/>
              </a:rPr>
              <a:t>: Linear Regression, K-Nearest Neighbors (KNN), Decision Tree, and Random Forest.</a:t>
            </a:r>
            <a:endParaRPr sz="1000">
              <a:solidFill>
                <a:srgbClr val="000000"/>
              </a:solidFill>
              <a:latin typeface="Arial"/>
              <a:ea typeface="Arial"/>
              <a:cs typeface="Arial"/>
              <a:sym typeface="Arial"/>
            </a:endParaRPr>
          </a:p>
          <a:p>
            <a:pPr indent="-292100" lvl="0" marL="457200" rtl="0" algn="l">
              <a:lnSpc>
                <a:spcPct val="15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Overall, this project addresses the important task of predicting diamond prices accurately, which has significant implications for the diamond industry and related sectors.</a:t>
            </a:r>
            <a:endParaRPr sz="1000">
              <a:solidFill>
                <a:srgbClr val="000000"/>
              </a:solidFill>
              <a:latin typeface="Arial"/>
              <a:ea typeface="Arial"/>
              <a:cs typeface="Arial"/>
              <a:sym typeface="Arial"/>
            </a:endParaRPr>
          </a:p>
          <a:p>
            <a:pPr indent="-292100" lvl="0" marL="457200" rtl="0" algn="l">
              <a:lnSpc>
                <a:spcPct val="15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Through our comparative analysis of supervised learning algorithms, we aim to provide valuable insights for stakeholders involved in diamond pricing, manufacturing, and trading.</a:t>
            </a:r>
            <a:endParaRPr sz="1000">
              <a:solidFill>
                <a:srgbClr val="000000"/>
              </a:solidFill>
              <a:latin typeface="Arial"/>
              <a:ea typeface="Arial"/>
              <a:cs typeface="Arial"/>
              <a:sym typeface="Arial"/>
            </a:endParaRPr>
          </a:p>
          <a:p>
            <a:pPr indent="0" lvl="0" marL="457200" rtl="0" algn="l">
              <a:lnSpc>
                <a:spcPct val="150000"/>
              </a:lnSpc>
              <a:spcBef>
                <a:spcPts val="1200"/>
              </a:spcBef>
              <a:spcAft>
                <a:spcPts val="0"/>
              </a:spcAft>
              <a:buNone/>
            </a:pPr>
            <a:r>
              <a:t/>
            </a:r>
            <a:endParaRPr sz="1000">
              <a:solidFill>
                <a:srgbClr val="000000"/>
              </a:solidFill>
              <a:latin typeface="Arial"/>
              <a:ea typeface="Arial"/>
              <a:cs typeface="Arial"/>
              <a:sym typeface="Arial"/>
            </a:endParaRPr>
          </a:p>
          <a:p>
            <a:pPr indent="0" lvl="0" marL="0" rtl="0" algn="l">
              <a:lnSpc>
                <a:spcPct val="150000"/>
              </a:lnSpc>
              <a:spcBef>
                <a:spcPts val="1200"/>
              </a:spcBef>
              <a:spcAft>
                <a:spcPts val="0"/>
              </a:spcAft>
              <a:buNone/>
            </a:pPr>
            <a:r>
              <a:t/>
            </a:r>
            <a:endParaRPr sz="1000">
              <a:latin typeface="Arial"/>
              <a:ea typeface="Arial"/>
              <a:cs typeface="Arial"/>
              <a:sym typeface="Arial"/>
            </a:endParaRPr>
          </a:p>
          <a:p>
            <a:pPr indent="0" lvl="0" marL="0" rtl="0" algn="l">
              <a:lnSpc>
                <a:spcPct val="150000"/>
              </a:lnSpc>
              <a:spcBef>
                <a:spcPts val="1200"/>
              </a:spcBef>
              <a:spcAft>
                <a:spcPts val="1200"/>
              </a:spcAft>
              <a:buNone/>
            </a:pPr>
            <a:r>
              <a:t/>
            </a:r>
            <a:endParaRPr sz="1000">
              <a:latin typeface="Arial"/>
              <a:ea typeface="Arial"/>
              <a:cs typeface="Arial"/>
              <a:sym typeface="Arial"/>
            </a:endParaRPr>
          </a:p>
        </p:txBody>
      </p:sp>
      <p:pic>
        <p:nvPicPr>
          <p:cNvPr id="68" name="Google Shape;68;p14"/>
          <p:cNvPicPr preferRelativeResize="0"/>
          <p:nvPr/>
        </p:nvPicPr>
        <p:blipFill>
          <a:blip r:embed="rId3">
            <a:alphaModFix/>
          </a:blip>
          <a:stretch>
            <a:fillRect/>
          </a:stretch>
        </p:blipFill>
        <p:spPr>
          <a:xfrm>
            <a:off x="3190525" y="551750"/>
            <a:ext cx="2762949" cy="1800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a:solidFill>
                <a:schemeClr val="dk1"/>
              </a:solidFill>
              <a:latin typeface="Arial"/>
              <a:ea typeface="Arial"/>
              <a:cs typeface="Arial"/>
              <a:sym typeface="Arial"/>
            </a:endParaRPr>
          </a:p>
          <a:p>
            <a:pPr indent="0" lvl="0" marL="0" rtl="0" algn="ctr">
              <a:spcBef>
                <a:spcPts val="1200"/>
              </a:spcBef>
              <a:spcAft>
                <a:spcPts val="0"/>
              </a:spcAft>
              <a:buNone/>
            </a:pPr>
            <a:r>
              <a:t/>
            </a:r>
            <a:endParaRPr b="1">
              <a:solidFill>
                <a:schemeClr val="dk1"/>
              </a:solidFill>
              <a:latin typeface="Arial"/>
              <a:ea typeface="Arial"/>
              <a:cs typeface="Arial"/>
              <a:sym typeface="Arial"/>
            </a:endParaRPr>
          </a:p>
          <a:p>
            <a:pPr indent="0" lvl="0" marL="0" rtl="0" algn="l">
              <a:spcBef>
                <a:spcPts val="1200"/>
              </a:spcBef>
              <a:spcAft>
                <a:spcPts val="0"/>
              </a:spcAft>
              <a:buNone/>
            </a:pPr>
            <a:r>
              <a:rPr b="1" lang="en" sz="1900">
                <a:solidFill>
                  <a:schemeClr val="dk1"/>
                </a:solidFill>
                <a:latin typeface="Arial"/>
                <a:ea typeface="Arial"/>
                <a:cs typeface="Arial"/>
                <a:sym typeface="Arial"/>
              </a:rPr>
              <a:t>                                                  </a:t>
            </a:r>
            <a:r>
              <a:rPr b="1" lang="en" sz="1900">
                <a:solidFill>
                  <a:schemeClr val="dk1"/>
                </a:solidFill>
                <a:latin typeface="Arial"/>
                <a:ea typeface="Arial"/>
                <a:cs typeface="Arial"/>
                <a:sym typeface="Arial"/>
              </a:rPr>
              <a:t>THANK YOU</a:t>
            </a:r>
            <a:endParaRPr b="1" sz="1900">
              <a:solidFill>
                <a:schemeClr val="dk1"/>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149075"/>
            <a:ext cx="8520600" cy="4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000000"/>
                </a:solidFill>
                <a:latin typeface="Arial"/>
                <a:ea typeface="Arial"/>
                <a:cs typeface="Arial"/>
                <a:sym typeface="Arial"/>
              </a:rPr>
              <a:t>Dataset Overview:</a:t>
            </a:r>
            <a:endParaRPr b="1" sz="1500"/>
          </a:p>
        </p:txBody>
      </p:sp>
      <p:sp>
        <p:nvSpPr>
          <p:cNvPr id="74" name="Google Shape;74;p15"/>
          <p:cNvSpPr txBox="1"/>
          <p:nvPr>
            <p:ph idx="1" type="body"/>
          </p:nvPr>
        </p:nvSpPr>
        <p:spPr>
          <a:xfrm>
            <a:off x="311700" y="651575"/>
            <a:ext cx="8520600" cy="39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dk1"/>
                </a:solidFill>
                <a:latin typeface="Arial"/>
                <a:ea typeface="Arial"/>
                <a:cs typeface="Arial"/>
                <a:sym typeface="Arial"/>
              </a:rPr>
              <a:t>Dataset Source:</a:t>
            </a:r>
            <a:r>
              <a:rPr lang="en" sz="1200">
                <a:solidFill>
                  <a:schemeClr val="dk1"/>
                </a:solidFill>
                <a:latin typeface="Arial"/>
                <a:ea typeface="Arial"/>
                <a:cs typeface="Arial"/>
                <a:sym typeface="Arial"/>
              </a:rPr>
              <a:t> Kaggle </a:t>
            </a:r>
            <a:r>
              <a:rPr i="1" lang="en" sz="1200">
                <a:solidFill>
                  <a:schemeClr val="dk1"/>
                </a:solidFill>
                <a:latin typeface="Arial"/>
                <a:ea typeface="Arial"/>
                <a:cs typeface="Arial"/>
                <a:sym typeface="Arial"/>
              </a:rPr>
              <a:t>(</a:t>
            </a:r>
            <a:r>
              <a:rPr i="1" lang="en" sz="1200" u="sng">
                <a:solidFill>
                  <a:srgbClr val="0000FF"/>
                </a:solidFill>
                <a:latin typeface="Arial"/>
                <a:ea typeface="Arial"/>
                <a:cs typeface="Arial"/>
                <a:sym typeface="Arial"/>
                <a:hlinkClick r:id="rId3">
                  <a:extLst>
                    <a:ext uri="{A12FA001-AC4F-418D-AE19-62706E023703}">
                      <ahyp:hlinkClr val="tx"/>
                    </a:ext>
                  </a:extLst>
                </a:hlinkClick>
              </a:rPr>
              <a:t>Link</a:t>
            </a:r>
            <a:r>
              <a:rPr i="1" lang="en" sz="1200">
                <a:solidFill>
                  <a:schemeClr val="dk1"/>
                </a:solidFill>
                <a:latin typeface="Arial"/>
                <a:ea typeface="Arial"/>
                <a:cs typeface="Arial"/>
                <a:sym typeface="Arial"/>
              </a:rPr>
              <a:t>)</a:t>
            </a:r>
            <a:endParaRPr i="1" sz="1200">
              <a:solidFill>
                <a:schemeClr val="dk1"/>
              </a:solidFill>
              <a:latin typeface="Arial"/>
              <a:ea typeface="Arial"/>
              <a:cs typeface="Arial"/>
              <a:sym typeface="Arial"/>
            </a:endParaRPr>
          </a:p>
          <a:p>
            <a:pPr indent="0" lvl="0" marL="0" rtl="0" algn="l">
              <a:spcBef>
                <a:spcPts val="1200"/>
              </a:spcBef>
              <a:spcAft>
                <a:spcPts val="0"/>
              </a:spcAft>
              <a:buNone/>
            </a:pPr>
            <a:r>
              <a:rPr lang="en" sz="1200">
                <a:solidFill>
                  <a:schemeClr val="dk1"/>
                </a:solidFill>
                <a:latin typeface="Arial"/>
                <a:ea typeface="Arial"/>
                <a:cs typeface="Arial"/>
                <a:sym typeface="Arial"/>
              </a:rPr>
              <a:t>Comprises prices and characteristics of nearly </a:t>
            </a:r>
            <a:r>
              <a:rPr b="1" lang="en" sz="1200">
                <a:solidFill>
                  <a:schemeClr val="dk1"/>
                </a:solidFill>
                <a:latin typeface="Arial"/>
                <a:ea typeface="Arial"/>
                <a:cs typeface="Arial"/>
                <a:sym typeface="Arial"/>
              </a:rPr>
              <a:t>54,000</a:t>
            </a:r>
            <a:r>
              <a:rPr lang="en" sz="1200">
                <a:solidFill>
                  <a:schemeClr val="dk1"/>
                </a:solidFill>
                <a:latin typeface="Arial"/>
                <a:ea typeface="Arial"/>
                <a:cs typeface="Arial"/>
                <a:sym typeface="Arial"/>
              </a:rPr>
              <a:t> diamonds.</a:t>
            </a:r>
            <a:endParaRPr sz="1200">
              <a:solidFill>
                <a:schemeClr val="dk1"/>
              </a:solidFill>
              <a:latin typeface="Arial"/>
              <a:ea typeface="Arial"/>
              <a:cs typeface="Arial"/>
              <a:sym typeface="Arial"/>
            </a:endParaRPr>
          </a:p>
          <a:p>
            <a:pPr indent="0" lvl="0" marL="0" rtl="0" algn="l">
              <a:spcBef>
                <a:spcPts val="1200"/>
              </a:spcBef>
              <a:spcAft>
                <a:spcPts val="0"/>
              </a:spcAft>
              <a:buNone/>
            </a:pPr>
            <a:r>
              <a:rPr lang="en" sz="1200">
                <a:solidFill>
                  <a:schemeClr val="dk1"/>
                </a:solidFill>
                <a:latin typeface="Arial"/>
                <a:ea typeface="Arial"/>
                <a:cs typeface="Arial"/>
                <a:sym typeface="Arial"/>
              </a:rPr>
              <a:t>Importance: Each attribute plays a role in determining diamond prices.</a:t>
            </a:r>
            <a:endParaRPr sz="1200">
              <a:solidFill>
                <a:schemeClr val="dk1"/>
              </a:solidFill>
              <a:latin typeface="Arial"/>
              <a:ea typeface="Arial"/>
              <a:cs typeface="Arial"/>
              <a:sym typeface="Arial"/>
            </a:endParaRPr>
          </a:p>
          <a:p>
            <a:pPr indent="0" lvl="0" marL="0" rtl="0" algn="l">
              <a:spcBef>
                <a:spcPts val="1200"/>
              </a:spcBef>
              <a:spcAft>
                <a:spcPts val="0"/>
              </a:spcAft>
              <a:buNone/>
            </a:pPr>
            <a:r>
              <a:rPr b="1" lang="en" sz="1200">
                <a:solidFill>
                  <a:schemeClr val="dk1"/>
                </a:solidFill>
                <a:latin typeface="Arial"/>
                <a:ea typeface="Arial"/>
                <a:cs typeface="Arial"/>
                <a:sym typeface="Arial"/>
              </a:rPr>
              <a:t>Columns: </a:t>
            </a:r>
            <a:endParaRPr b="1" sz="1200">
              <a:solidFill>
                <a:schemeClr val="dk1"/>
              </a:solidFill>
              <a:latin typeface="Arial"/>
              <a:ea typeface="Arial"/>
              <a:cs typeface="Arial"/>
              <a:sym typeface="Arial"/>
            </a:endParaRPr>
          </a:p>
          <a:p>
            <a:pPr indent="-304800" lvl="0" marL="457200" rtl="0" algn="l">
              <a:spcBef>
                <a:spcPts val="1200"/>
              </a:spcBef>
              <a:spcAft>
                <a:spcPts val="0"/>
              </a:spcAft>
              <a:buClr>
                <a:schemeClr val="dk1"/>
              </a:buClr>
              <a:buSzPts val="1200"/>
              <a:buFont typeface="Arial"/>
              <a:buChar char="●"/>
            </a:pPr>
            <a:r>
              <a:rPr lang="en" sz="1200">
                <a:solidFill>
                  <a:schemeClr val="dk1"/>
                </a:solidFill>
                <a:highlight>
                  <a:srgbClr val="FFFFFF"/>
                </a:highlight>
                <a:latin typeface="Arial"/>
                <a:ea typeface="Arial"/>
                <a:cs typeface="Arial"/>
                <a:sym typeface="Arial"/>
              </a:rPr>
              <a:t>price : price in US dollars </a:t>
            </a:r>
            <a:endParaRPr sz="1200">
              <a:solidFill>
                <a:schemeClr val="dk1"/>
              </a:solidFill>
              <a:highlight>
                <a:srgbClr val="FFFFFF"/>
              </a:highlight>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highlight>
                  <a:srgbClr val="FFFFFF"/>
                </a:highlight>
                <a:latin typeface="Arial"/>
                <a:ea typeface="Arial"/>
                <a:cs typeface="Arial"/>
                <a:sym typeface="Arial"/>
              </a:rPr>
              <a:t>carat : weight of the diamond</a:t>
            </a:r>
            <a:endParaRPr sz="1200">
              <a:solidFill>
                <a:schemeClr val="dk1"/>
              </a:solidFill>
              <a:highlight>
                <a:srgbClr val="FFFFFF"/>
              </a:highlight>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highlight>
                  <a:srgbClr val="FFFFFF"/>
                </a:highlight>
                <a:latin typeface="Arial"/>
                <a:ea typeface="Arial"/>
                <a:cs typeface="Arial"/>
                <a:sym typeface="Arial"/>
              </a:rPr>
              <a:t>cut : quality of the cut ( Fair , Good , Very Good , Premium , Ideal )</a:t>
            </a:r>
            <a:endParaRPr sz="1200">
              <a:solidFill>
                <a:schemeClr val="dk1"/>
              </a:solidFill>
              <a:highlight>
                <a:srgbClr val="FFFFFF"/>
              </a:highlight>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highlight>
                  <a:srgbClr val="FFFFFF"/>
                </a:highlight>
                <a:latin typeface="Arial"/>
                <a:ea typeface="Arial"/>
                <a:cs typeface="Arial"/>
                <a:sym typeface="Arial"/>
              </a:rPr>
              <a:t>color : diamond colour, from J ( worst ) to D ( best )</a:t>
            </a:r>
            <a:endParaRPr sz="1200">
              <a:solidFill>
                <a:schemeClr val="dk1"/>
              </a:solidFill>
              <a:highlight>
                <a:srgbClr val="FFFFFF"/>
              </a:highlight>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highlight>
                  <a:srgbClr val="FFFFFF"/>
                </a:highlight>
                <a:latin typeface="Arial"/>
                <a:ea typeface="Arial"/>
                <a:cs typeface="Arial"/>
                <a:sym typeface="Arial"/>
              </a:rPr>
              <a:t>clarity : a measurement of how clear the diamond is ( I1 (worst) ,SI2 ,SI1 ,VS2 ,VS1 ,VVS2 ,VVS1 ,IF (best))</a:t>
            </a:r>
            <a:endParaRPr sz="1200">
              <a:solidFill>
                <a:schemeClr val="dk1"/>
              </a:solidFill>
              <a:highlight>
                <a:srgbClr val="FFFFFF"/>
              </a:highlight>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highlight>
                  <a:srgbClr val="FFFFFF"/>
                </a:highlight>
                <a:latin typeface="Arial"/>
                <a:ea typeface="Arial"/>
                <a:cs typeface="Arial"/>
                <a:sym typeface="Arial"/>
              </a:rPr>
              <a:t>x : length in mm</a:t>
            </a:r>
            <a:endParaRPr sz="1200">
              <a:solidFill>
                <a:schemeClr val="dk1"/>
              </a:solidFill>
              <a:highlight>
                <a:srgbClr val="FFFFFF"/>
              </a:highlight>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highlight>
                  <a:srgbClr val="FFFFFF"/>
                </a:highlight>
                <a:latin typeface="Arial"/>
                <a:ea typeface="Arial"/>
                <a:cs typeface="Arial"/>
                <a:sym typeface="Arial"/>
              </a:rPr>
              <a:t>y : width in mm </a:t>
            </a:r>
            <a:endParaRPr sz="1200">
              <a:solidFill>
                <a:schemeClr val="dk1"/>
              </a:solidFill>
              <a:highlight>
                <a:srgbClr val="FFFFFF"/>
              </a:highlight>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highlight>
                  <a:srgbClr val="FFFFFF"/>
                </a:highlight>
                <a:latin typeface="Arial"/>
                <a:ea typeface="Arial"/>
                <a:cs typeface="Arial"/>
                <a:sym typeface="Arial"/>
              </a:rPr>
              <a:t>z : depth in mm </a:t>
            </a:r>
            <a:endParaRPr sz="1200">
              <a:solidFill>
                <a:schemeClr val="dk1"/>
              </a:solidFill>
              <a:highlight>
                <a:srgbClr val="FFFFFF"/>
              </a:highlight>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highlight>
                  <a:srgbClr val="FFFFFF"/>
                </a:highlight>
                <a:latin typeface="Arial"/>
                <a:ea typeface="Arial"/>
                <a:cs typeface="Arial"/>
                <a:sym typeface="Arial"/>
              </a:rPr>
              <a:t>depth : total depth percentage = z / mean( x, y ) = 2 * z / ( x + y )</a:t>
            </a:r>
            <a:endParaRPr sz="1200">
              <a:solidFill>
                <a:schemeClr val="dk1"/>
              </a:solidFill>
              <a:highlight>
                <a:srgbClr val="FFFFFF"/>
              </a:highlight>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highlight>
                  <a:srgbClr val="FFFFFF"/>
                </a:highlight>
                <a:latin typeface="Arial"/>
                <a:ea typeface="Arial"/>
                <a:cs typeface="Arial"/>
                <a:sym typeface="Arial"/>
              </a:rPr>
              <a:t>table : width of top of diamond relative to widest point </a:t>
            </a:r>
            <a:endParaRPr sz="1200">
              <a:solidFill>
                <a:schemeClr val="dk1"/>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chemeClr val="dk1"/>
              </a:solidFill>
              <a:latin typeface="Arial"/>
              <a:ea typeface="Arial"/>
              <a:cs typeface="Arial"/>
              <a:sym typeface="Arial"/>
            </a:endParaRPr>
          </a:p>
          <a:p>
            <a:pPr indent="0" lvl="0" marL="0" rtl="0" algn="l">
              <a:spcBef>
                <a:spcPts val="120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endParaRPr>
          </a:p>
          <a:p>
            <a:pPr indent="0" lvl="0" marL="0" rtl="0" algn="l">
              <a:spcBef>
                <a:spcPts val="1200"/>
              </a:spcBef>
              <a:spcAft>
                <a:spcPts val="0"/>
              </a:spcAft>
              <a:buNone/>
            </a:pPr>
            <a:r>
              <a:t/>
            </a:r>
            <a:endParaRPr sz="1200">
              <a:solidFill>
                <a:schemeClr val="dk1"/>
              </a:solidFill>
            </a:endParaRPr>
          </a:p>
          <a:p>
            <a:pPr indent="0" lvl="0" marL="0" rtl="0" algn="l">
              <a:spcBef>
                <a:spcPts val="1200"/>
              </a:spcBef>
              <a:spcAft>
                <a:spcPts val="1200"/>
              </a:spcAft>
              <a:buNone/>
            </a:pPr>
            <a:r>
              <a:t/>
            </a:r>
            <a:endParaRPr sz="1200">
              <a:solidFill>
                <a:schemeClr val="dk1"/>
              </a:solidFill>
            </a:endParaRPr>
          </a:p>
        </p:txBody>
      </p:sp>
      <p:pic>
        <p:nvPicPr>
          <p:cNvPr id="75" name="Google Shape;75;p15"/>
          <p:cNvPicPr preferRelativeResize="0"/>
          <p:nvPr/>
        </p:nvPicPr>
        <p:blipFill>
          <a:blip r:embed="rId4">
            <a:alphaModFix/>
          </a:blip>
          <a:stretch>
            <a:fillRect/>
          </a:stretch>
        </p:blipFill>
        <p:spPr>
          <a:xfrm>
            <a:off x="5873001" y="403625"/>
            <a:ext cx="2817200" cy="223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129450"/>
            <a:ext cx="8520600" cy="41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000000"/>
                </a:solidFill>
                <a:latin typeface="Arial"/>
                <a:ea typeface="Arial"/>
                <a:cs typeface="Arial"/>
                <a:sym typeface="Arial"/>
              </a:rPr>
              <a:t>Dataset Preprocessing</a:t>
            </a:r>
            <a:endParaRPr b="1" sz="15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81" name="Google Shape;81;p16"/>
          <p:cNvSpPr txBox="1"/>
          <p:nvPr>
            <p:ph idx="1" type="body"/>
          </p:nvPr>
        </p:nvSpPr>
        <p:spPr>
          <a:xfrm>
            <a:off x="311700" y="630350"/>
            <a:ext cx="8520600" cy="3938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500">
                <a:solidFill>
                  <a:schemeClr val="dk1"/>
                </a:solidFill>
                <a:latin typeface="Arial"/>
                <a:ea typeface="Arial"/>
                <a:cs typeface="Arial"/>
                <a:sym typeface="Arial"/>
              </a:rPr>
              <a:t>Data Cleaning:</a:t>
            </a:r>
            <a:r>
              <a:rPr lang="en" sz="1500">
                <a:solidFill>
                  <a:schemeClr val="dk1"/>
                </a:solidFill>
                <a:latin typeface="Arial"/>
                <a:ea typeface="Arial"/>
                <a:cs typeface="Arial"/>
                <a:sym typeface="Arial"/>
              </a:rPr>
              <a:t> Handling null values, filtering faulty data, removing duplicates.</a:t>
            </a:r>
            <a:endParaRPr sz="1500">
              <a:solidFill>
                <a:schemeClr val="dk1"/>
              </a:solidFill>
              <a:latin typeface="Arial"/>
              <a:ea typeface="Arial"/>
              <a:cs typeface="Arial"/>
              <a:sym typeface="Arial"/>
            </a:endParaRPr>
          </a:p>
          <a:p>
            <a:pPr indent="0" lvl="0" marL="0" rtl="0" algn="l">
              <a:spcBef>
                <a:spcPts val="1200"/>
              </a:spcBef>
              <a:spcAft>
                <a:spcPts val="0"/>
              </a:spcAft>
              <a:buNone/>
            </a:pPr>
            <a:r>
              <a:rPr lang="en" sz="1500">
                <a:solidFill>
                  <a:schemeClr val="dk1"/>
                </a:solidFill>
                <a:latin typeface="Arial"/>
                <a:ea typeface="Arial"/>
                <a:cs typeface="Arial"/>
                <a:sym typeface="Arial"/>
              </a:rPr>
              <a:t>1. </a:t>
            </a:r>
            <a:r>
              <a:rPr lang="en" sz="1500">
                <a:solidFill>
                  <a:schemeClr val="dk1"/>
                </a:solidFill>
                <a:latin typeface="Arial"/>
                <a:ea typeface="Arial"/>
                <a:cs typeface="Arial"/>
                <a:sym typeface="Arial"/>
              </a:rPr>
              <a:t>Checking for null values                      2. Filtering Faulty Data</a:t>
            </a:r>
            <a:endParaRPr sz="1500">
              <a:solidFill>
                <a:schemeClr val="dk1"/>
              </a:solidFill>
              <a:latin typeface="Arial"/>
              <a:ea typeface="Arial"/>
              <a:cs typeface="Arial"/>
              <a:sym typeface="Arial"/>
            </a:endParaRPr>
          </a:p>
          <a:p>
            <a:pPr indent="0" lvl="0" marL="457200" rtl="0" algn="l">
              <a:spcBef>
                <a:spcPts val="1200"/>
              </a:spcBef>
              <a:spcAft>
                <a:spcPts val="0"/>
              </a:spcAft>
              <a:buNone/>
            </a:pPr>
            <a:r>
              <a:t/>
            </a:r>
            <a:endParaRPr sz="1500">
              <a:solidFill>
                <a:schemeClr val="dk1"/>
              </a:solidFill>
              <a:latin typeface="Arial"/>
              <a:ea typeface="Arial"/>
              <a:cs typeface="Arial"/>
              <a:sym typeface="Arial"/>
            </a:endParaRPr>
          </a:p>
          <a:p>
            <a:pPr indent="0" lvl="0" marL="457200" rtl="0" algn="l">
              <a:spcBef>
                <a:spcPts val="1200"/>
              </a:spcBef>
              <a:spcAft>
                <a:spcPts val="0"/>
              </a:spcAft>
              <a:buNone/>
            </a:pPr>
            <a:r>
              <a:t/>
            </a:r>
            <a:endParaRPr sz="1500">
              <a:solidFill>
                <a:schemeClr val="dk1"/>
              </a:solidFill>
              <a:latin typeface="Arial"/>
              <a:ea typeface="Arial"/>
              <a:cs typeface="Arial"/>
              <a:sym typeface="Arial"/>
            </a:endParaRPr>
          </a:p>
          <a:p>
            <a:pPr indent="0" lvl="0" marL="457200" rtl="0" algn="l">
              <a:spcBef>
                <a:spcPts val="1200"/>
              </a:spcBef>
              <a:spcAft>
                <a:spcPts val="0"/>
              </a:spcAft>
              <a:buNone/>
            </a:pPr>
            <a:r>
              <a:t/>
            </a:r>
            <a:endParaRPr sz="1500">
              <a:solidFill>
                <a:schemeClr val="dk1"/>
              </a:solidFill>
              <a:latin typeface="Arial"/>
              <a:ea typeface="Arial"/>
              <a:cs typeface="Arial"/>
              <a:sym typeface="Arial"/>
            </a:endParaRPr>
          </a:p>
          <a:p>
            <a:pPr indent="0" lvl="0" marL="0" rtl="0" algn="l">
              <a:spcBef>
                <a:spcPts val="1200"/>
              </a:spcBef>
              <a:spcAft>
                <a:spcPts val="0"/>
              </a:spcAft>
              <a:buNone/>
            </a:pPr>
            <a:r>
              <a:t/>
            </a:r>
            <a:endParaRPr sz="1500">
              <a:solidFill>
                <a:schemeClr val="dk1"/>
              </a:solidFill>
              <a:latin typeface="Arial"/>
              <a:ea typeface="Arial"/>
              <a:cs typeface="Arial"/>
              <a:sym typeface="Arial"/>
            </a:endParaRPr>
          </a:p>
          <a:p>
            <a:pPr indent="0" lvl="0" marL="0" rtl="0" algn="l">
              <a:spcBef>
                <a:spcPts val="1200"/>
              </a:spcBef>
              <a:spcAft>
                <a:spcPts val="0"/>
              </a:spcAft>
              <a:buNone/>
            </a:pPr>
            <a:r>
              <a:t/>
            </a:r>
            <a:endParaRPr sz="1500">
              <a:solidFill>
                <a:schemeClr val="dk1"/>
              </a:solidFill>
              <a:latin typeface="Arial"/>
              <a:ea typeface="Arial"/>
              <a:cs typeface="Arial"/>
              <a:sym typeface="Arial"/>
            </a:endParaRPr>
          </a:p>
          <a:p>
            <a:pPr indent="0" lvl="0" marL="0" rtl="0" algn="l">
              <a:spcBef>
                <a:spcPts val="1200"/>
              </a:spcBef>
              <a:spcAft>
                <a:spcPts val="1200"/>
              </a:spcAft>
              <a:buNone/>
            </a:pPr>
            <a:r>
              <a:rPr lang="en" sz="1500">
                <a:solidFill>
                  <a:schemeClr val="dk1"/>
                </a:solidFill>
                <a:latin typeface="Arial"/>
                <a:ea typeface="Arial"/>
                <a:cs typeface="Arial"/>
                <a:sym typeface="Arial"/>
              </a:rPr>
              <a:t>                         3. Removing duplicates</a:t>
            </a:r>
            <a:endParaRPr sz="1500">
              <a:solidFill>
                <a:schemeClr val="dk1"/>
              </a:solidFill>
              <a:latin typeface="Arial"/>
              <a:ea typeface="Arial"/>
              <a:cs typeface="Arial"/>
              <a:sym typeface="Arial"/>
            </a:endParaRPr>
          </a:p>
        </p:txBody>
      </p:sp>
      <p:pic>
        <p:nvPicPr>
          <p:cNvPr id="82" name="Google Shape;82;p16"/>
          <p:cNvPicPr preferRelativeResize="0"/>
          <p:nvPr/>
        </p:nvPicPr>
        <p:blipFill rotWithShape="1">
          <a:blip r:embed="rId3">
            <a:alphaModFix/>
          </a:blip>
          <a:srcRect b="0" l="16694" r="0" t="0"/>
          <a:stretch/>
        </p:blipFill>
        <p:spPr>
          <a:xfrm>
            <a:off x="569725" y="1429625"/>
            <a:ext cx="2274501" cy="1782576"/>
          </a:xfrm>
          <a:prstGeom prst="rect">
            <a:avLst/>
          </a:prstGeom>
          <a:noFill/>
          <a:ln>
            <a:noFill/>
          </a:ln>
        </p:spPr>
      </p:pic>
      <p:pic>
        <p:nvPicPr>
          <p:cNvPr id="83" name="Google Shape;83;p16"/>
          <p:cNvPicPr preferRelativeResize="0"/>
          <p:nvPr/>
        </p:nvPicPr>
        <p:blipFill rotWithShape="1">
          <a:blip r:embed="rId4">
            <a:alphaModFix/>
          </a:blip>
          <a:srcRect b="0" l="12426" r="0" t="0"/>
          <a:stretch/>
        </p:blipFill>
        <p:spPr>
          <a:xfrm>
            <a:off x="3813400" y="1466412"/>
            <a:ext cx="4379075" cy="1110750"/>
          </a:xfrm>
          <a:prstGeom prst="rect">
            <a:avLst/>
          </a:prstGeom>
          <a:noFill/>
          <a:ln>
            <a:noFill/>
          </a:ln>
        </p:spPr>
      </p:pic>
      <p:pic>
        <p:nvPicPr>
          <p:cNvPr id="84" name="Google Shape;84;p16"/>
          <p:cNvPicPr preferRelativeResize="0"/>
          <p:nvPr/>
        </p:nvPicPr>
        <p:blipFill>
          <a:blip r:embed="rId5">
            <a:alphaModFix/>
          </a:blip>
          <a:stretch>
            <a:fillRect/>
          </a:stretch>
        </p:blipFill>
        <p:spPr>
          <a:xfrm>
            <a:off x="3813400" y="3248775"/>
            <a:ext cx="3817602" cy="1163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idx="1" type="body"/>
          </p:nvPr>
        </p:nvSpPr>
        <p:spPr>
          <a:xfrm>
            <a:off x="278850" y="2019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chemeClr val="dk1"/>
                </a:solidFill>
                <a:latin typeface="Arial"/>
                <a:ea typeface="Arial"/>
                <a:cs typeface="Arial"/>
                <a:sym typeface="Arial"/>
              </a:rPr>
              <a:t>4. Analyzing Outliers</a:t>
            </a:r>
            <a:endParaRPr b="1" sz="1500">
              <a:solidFill>
                <a:schemeClr val="dk1"/>
              </a:solidFill>
              <a:latin typeface="Arial"/>
              <a:ea typeface="Arial"/>
              <a:cs typeface="Arial"/>
              <a:sym typeface="Arial"/>
            </a:endParaRPr>
          </a:p>
          <a:p>
            <a:pPr indent="0" lvl="0" marL="0" rtl="0" algn="l">
              <a:spcBef>
                <a:spcPts val="1200"/>
              </a:spcBef>
              <a:spcAft>
                <a:spcPts val="1200"/>
              </a:spcAft>
              <a:buNone/>
            </a:pPr>
            <a:r>
              <a:t/>
            </a:r>
            <a:endParaRPr sz="2800">
              <a:solidFill>
                <a:schemeClr val="dk1"/>
              </a:solidFill>
            </a:endParaRPr>
          </a:p>
        </p:txBody>
      </p:sp>
      <p:pic>
        <p:nvPicPr>
          <p:cNvPr id="90" name="Google Shape;90;p17"/>
          <p:cNvPicPr preferRelativeResize="0"/>
          <p:nvPr/>
        </p:nvPicPr>
        <p:blipFill>
          <a:blip r:embed="rId3">
            <a:alphaModFix/>
          </a:blip>
          <a:stretch>
            <a:fillRect/>
          </a:stretch>
        </p:blipFill>
        <p:spPr>
          <a:xfrm>
            <a:off x="627200" y="654175"/>
            <a:ext cx="7357225" cy="2726626"/>
          </a:xfrm>
          <a:prstGeom prst="rect">
            <a:avLst/>
          </a:prstGeom>
          <a:noFill/>
          <a:ln>
            <a:noFill/>
          </a:ln>
        </p:spPr>
      </p:pic>
      <p:pic>
        <p:nvPicPr>
          <p:cNvPr id="91" name="Google Shape;91;p17"/>
          <p:cNvPicPr preferRelativeResize="0"/>
          <p:nvPr/>
        </p:nvPicPr>
        <p:blipFill>
          <a:blip r:embed="rId4">
            <a:alphaModFix/>
          </a:blip>
          <a:stretch>
            <a:fillRect/>
          </a:stretch>
        </p:blipFill>
        <p:spPr>
          <a:xfrm>
            <a:off x="2951775" y="3471125"/>
            <a:ext cx="3029124" cy="147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277250"/>
            <a:ext cx="8520600" cy="42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latin typeface="Arial"/>
                <a:ea typeface="Arial"/>
                <a:cs typeface="Arial"/>
                <a:sym typeface="Arial"/>
              </a:rPr>
              <a:t>5. Normalization</a:t>
            </a:r>
            <a:endParaRPr b="1" sz="1500">
              <a:latin typeface="Arial"/>
              <a:ea typeface="Arial"/>
              <a:cs typeface="Arial"/>
              <a:sym typeface="Arial"/>
            </a:endParaRPr>
          </a:p>
        </p:txBody>
      </p:sp>
      <p:sp>
        <p:nvSpPr>
          <p:cNvPr id="97" name="Google Shape;97;p18"/>
          <p:cNvSpPr txBox="1"/>
          <p:nvPr>
            <p:ph idx="1" type="body"/>
          </p:nvPr>
        </p:nvSpPr>
        <p:spPr>
          <a:xfrm>
            <a:off x="311700" y="753500"/>
            <a:ext cx="8520600" cy="3815400"/>
          </a:xfrm>
          <a:prstGeom prst="rect">
            <a:avLst/>
          </a:prstGeom>
        </p:spPr>
        <p:txBody>
          <a:bodyPr anchorCtr="0" anchor="t" bIns="91425" lIns="91425" spcFirstLastPara="1" rIns="91425" wrap="square" tIns="91425">
            <a:normAutofit/>
          </a:bodyPr>
          <a:lstStyle/>
          <a:p>
            <a:pPr indent="-304800" lvl="0" marL="457200" rtl="0" algn="just">
              <a:spcBef>
                <a:spcPts val="0"/>
              </a:spcBef>
              <a:spcAft>
                <a:spcPts val="0"/>
              </a:spcAft>
              <a:buClr>
                <a:srgbClr val="0D0D0D"/>
              </a:buClr>
              <a:buSzPts val="1200"/>
              <a:buFont typeface="Arial"/>
              <a:buChar char="●"/>
            </a:pPr>
            <a:r>
              <a:rPr lang="en" sz="1200">
                <a:solidFill>
                  <a:srgbClr val="0D0D0D"/>
                </a:solidFill>
                <a:latin typeface="Arial"/>
                <a:ea typeface="Arial"/>
                <a:cs typeface="Arial"/>
                <a:sym typeface="Arial"/>
              </a:rPr>
              <a:t>To ensure uniformity and facilitate model convergence, the dataset is normalized using the MinMaxScaler() function. This step scales numerical features to a range between 0 and 1, preserving the relative differences between data points while standardizing their magnitudes</a:t>
            </a:r>
            <a:endParaRPr sz="1200">
              <a:solidFill>
                <a:srgbClr val="0D0D0D"/>
              </a:solidFill>
              <a:latin typeface="Arial"/>
              <a:ea typeface="Arial"/>
              <a:cs typeface="Arial"/>
              <a:sym typeface="Arial"/>
            </a:endParaRPr>
          </a:p>
          <a:p>
            <a:pPr indent="0" lvl="0" marL="457200" rtl="0" algn="just">
              <a:spcBef>
                <a:spcPts val="0"/>
              </a:spcBef>
              <a:spcAft>
                <a:spcPts val="0"/>
              </a:spcAft>
              <a:buNone/>
            </a:pPr>
            <a:r>
              <a:t/>
            </a:r>
            <a:endParaRPr sz="1200">
              <a:solidFill>
                <a:srgbClr val="0D0D0D"/>
              </a:solidFill>
              <a:latin typeface="Arial"/>
              <a:ea typeface="Arial"/>
              <a:cs typeface="Arial"/>
              <a:sym typeface="Arial"/>
            </a:endParaRPr>
          </a:p>
          <a:p>
            <a:pPr indent="-304800" lvl="0" marL="457200" rtl="0" algn="just">
              <a:spcBef>
                <a:spcPts val="0"/>
              </a:spcBef>
              <a:spcAft>
                <a:spcPts val="0"/>
              </a:spcAft>
              <a:buClr>
                <a:srgbClr val="1F1F1F"/>
              </a:buClr>
              <a:buSzPts val="1200"/>
              <a:buFont typeface="Arial"/>
              <a:buChar char="●"/>
            </a:pPr>
            <a:r>
              <a:rPr lang="en" sz="1200">
                <a:solidFill>
                  <a:srgbClr val="1F1F1F"/>
                </a:solidFill>
                <a:highlight>
                  <a:srgbClr val="FFFFFF"/>
                </a:highlight>
                <a:latin typeface="Arial"/>
                <a:ea typeface="Arial"/>
                <a:cs typeface="Arial"/>
                <a:sym typeface="Arial"/>
              </a:rPr>
              <a:t>This uniformity avoids the domination of features that have larger values compared to the other features or variables.</a:t>
            </a:r>
            <a:endParaRPr sz="1200">
              <a:solidFill>
                <a:srgbClr val="1F1F1F"/>
              </a:solidFill>
              <a:highlight>
                <a:srgbClr val="FFFFFF"/>
              </a:highlight>
              <a:latin typeface="Arial"/>
              <a:ea typeface="Arial"/>
              <a:cs typeface="Arial"/>
              <a:sym typeface="Arial"/>
            </a:endParaRPr>
          </a:p>
          <a:p>
            <a:pPr indent="0" lvl="0" marL="0" rtl="0" algn="just">
              <a:spcBef>
                <a:spcPts val="0"/>
              </a:spcBef>
              <a:spcAft>
                <a:spcPts val="0"/>
              </a:spcAft>
              <a:buNone/>
            </a:pPr>
            <a:r>
              <a:t/>
            </a:r>
            <a:endParaRPr sz="1200">
              <a:solidFill>
                <a:srgbClr val="1F1F1F"/>
              </a:solidFill>
              <a:highlight>
                <a:srgbClr val="FFFFFF"/>
              </a:highlight>
              <a:latin typeface="Arial"/>
              <a:ea typeface="Arial"/>
              <a:cs typeface="Arial"/>
              <a:sym typeface="Arial"/>
            </a:endParaRPr>
          </a:p>
          <a:p>
            <a:pPr indent="0" lvl="0" marL="0" rtl="0" algn="just">
              <a:spcBef>
                <a:spcPts val="0"/>
              </a:spcBef>
              <a:spcAft>
                <a:spcPts val="0"/>
              </a:spcAft>
              <a:buNone/>
            </a:pPr>
            <a:r>
              <a:t/>
            </a:r>
            <a:endParaRPr sz="1200">
              <a:solidFill>
                <a:srgbClr val="1F1F1F"/>
              </a:solidFill>
              <a:highlight>
                <a:srgbClr val="FFFFFF"/>
              </a:highlight>
              <a:latin typeface="Arial"/>
              <a:ea typeface="Arial"/>
              <a:cs typeface="Arial"/>
              <a:sym typeface="Arial"/>
            </a:endParaRPr>
          </a:p>
          <a:p>
            <a:pPr indent="0" lvl="0" marL="0" rtl="0" algn="just">
              <a:spcBef>
                <a:spcPts val="0"/>
              </a:spcBef>
              <a:spcAft>
                <a:spcPts val="1200"/>
              </a:spcAft>
              <a:buNone/>
            </a:pPr>
            <a:r>
              <a:t/>
            </a:r>
            <a:endParaRPr sz="1200">
              <a:latin typeface="Arial"/>
              <a:ea typeface="Arial"/>
              <a:cs typeface="Arial"/>
              <a:sym typeface="Arial"/>
            </a:endParaRPr>
          </a:p>
        </p:txBody>
      </p:sp>
      <p:pic>
        <p:nvPicPr>
          <p:cNvPr id="98" name="Google Shape;98;p18"/>
          <p:cNvPicPr preferRelativeResize="0"/>
          <p:nvPr/>
        </p:nvPicPr>
        <p:blipFill rotWithShape="1">
          <a:blip r:embed="rId3">
            <a:alphaModFix/>
          </a:blip>
          <a:srcRect b="2922" l="0" r="0" t="0"/>
          <a:stretch/>
        </p:blipFill>
        <p:spPr>
          <a:xfrm>
            <a:off x="2520388" y="2100575"/>
            <a:ext cx="4103224" cy="2561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1016738" y="880251"/>
            <a:ext cx="7110525" cy="2479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19047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0D0D0D"/>
                </a:solidFill>
                <a:latin typeface="Arial"/>
                <a:ea typeface="Arial"/>
                <a:cs typeface="Arial"/>
                <a:sym typeface="Arial"/>
              </a:rPr>
              <a:t>EXPLORATORY DATA ANALYSIS (EDA) AND FEATURE SELECTION</a:t>
            </a:r>
            <a:endParaRPr b="1" sz="1500">
              <a:solidFill>
                <a:srgbClr val="0D0D0D"/>
              </a:solidFill>
              <a:latin typeface="Arial"/>
              <a:ea typeface="Arial"/>
              <a:cs typeface="Arial"/>
              <a:sym typeface="Arial"/>
            </a:endParaRPr>
          </a:p>
          <a:p>
            <a:pPr indent="0" lvl="0" marL="0" rtl="0" algn="l">
              <a:spcBef>
                <a:spcPts val="0"/>
              </a:spcBef>
              <a:spcAft>
                <a:spcPts val="0"/>
              </a:spcAft>
              <a:buNone/>
            </a:pPr>
            <a:r>
              <a:t/>
            </a:r>
            <a:endParaRPr/>
          </a:p>
        </p:txBody>
      </p:sp>
      <p:sp>
        <p:nvSpPr>
          <p:cNvPr id="109" name="Google Shape;109;p20"/>
          <p:cNvSpPr txBox="1"/>
          <p:nvPr>
            <p:ph idx="1" type="body"/>
          </p:nvPr>
        </p:nvSpPr>
        <p:spPr>
          <a:xfrm>
            <a:off x="311700" y="712450"/>
            <a:ext cx="8520600" cy="35676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Distribution: Visualize diamond distribution by clarity.</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10" name="Google Shape;110;p20"/>
          <p:cNvPicPr preferRelativeResize="0"/>
          <p:nvPr/>
        </p:nvPicPr>
        <p:blipFill>
          <a:blip r:embed="rId3">
            <a:alphaModFix/>
          </a:blip>
          <a:stretch>
            <a:fillRect/>
          </a:stretch>
        </p:blipFill>
        <p:spPr>
          <a:xfrm>
            <a:off x="1759800" y="1244875"/>
            <a:ext cx="5369774" cy="341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121250"/>
            <a:ext cx="8520600" cy="4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Arial"/>
                <a:ea typeface="Arial"/>
                <a:cs typeface="Arial"/>
                <a:sym typeface="Arial"/>
              </a:rPr>
              <a:t>Identifying Important features</a:t>
            </a:r>
            <a:endParaRPr b="1" sz="1500">
              <a:latin typeface="Arial"/>
              <a:ea typeface="Arial"/>
              <a:cs typeface="Arial"/>
              <a:sym typeface="Arial"/>
            </a:endParaRPr>
          </a:p>
          <a:p>
            <a:pPr indent="0" lvl="0" marL="0" rtl="0" algn="l">
              <a:spcBef>
                <a:spcPts val="0"/>
              </a:spcBef>
              <a:spcAft>
                <a:spcPts val="0"/>
              </a:spcAft>
              <a:buNone/>
            </a:pPr>
            <a:r>
              <a:t/>
            </a:r>
            <a:endParaRPr/>
          </a:p>
        </p:txBody>
      </p:sp>
      <p:pic>
        <p:nvPicPr>
          <p:cNvPr id="116" name="Google Shape;116;p21"/>
          <p:cNvPicPr preferRelativeResize="0"/>
          <p:nvPr/>
        </p:nvPicPr>
        <p:blipFill>
          <a:blip r:embed="rId3">
            <a:alphaModFix/>
          </a:blip>
          <a:stretch>
            <a:fillRect/>
          </a:stretch>
        </p:blipFill>
        <p:spPr>
          <a:xfrm>
            <a:off x="0" y="615025"/>
            <a:ext cx="4374499" cy="3859279"/>
          </a:xfrm>
          <a:prstGeom prst="rect">
            <a:avLst/>
          </a:prstGeom>
          <a:noFill/>
          <a:ln>
            <a:noFill/>
          </a:ln>
        </p:spPr>
      </p:pic>
      <p:pic>
        <p:nvPicPr>
          <p:cNvPr id="117" name="Google Shape;117;p21"/>
          <p:cNvPicPr preferRelativeResize="0"/>
          <p:nvPr/>
        </p:nvPicPr>
        <p:blipFill rotWithShape="1">
          <a:blip r:embed="rId4">
            <a:alphaModFix/>
          </a:blip>
          <a:srcRect b="0" l="0" r="0" t="3623"/>
          <a:stretch/>
        </p:blipFill>
        <p:spPr>
          <a:xfrm>
            <a:off x="4374500" y="1311875"/>
            <a:ext cx="3729974" cy="1305425"/>
          </a:xfrm>
          <a:prstGeom prst="rect">
            <a:avLst/>
          </a:prstGeom>
          <a:noFill/>
          <a:ln>
            <a:noFill/>
          </a:ln>
        </p:spPr>
      </p:pic>
      <p:pic>
        <p:nvPicPr>
          <p:cNvPr id="118" name="Google Shape;118;p21"/>
          <p:cNvPicPr preferRelativeResize="0"/>
          <p:nvPr/>
        </p:nvPicPr>
        <p:blipFill rotWithShape="1">
          <a:blip r:embed="rId5">
            <a:alphaModFix/>
          </a:blip>
          <a:srcRect b="0" l="1380" r="-1380" t="0"/>
          <a:stretch/>
        </p:blipFill>
        <p:spPr>
          <a:xfrm>
            <a:off x="4374500" y="2793674"/>
            <a:ext cx="4764851" cy="1539300"/>
          </a:xfrm>
          <a:prstGeom prst="rect">
            <a:avLst/>
          </a:prstGeom>
          <a:noFill/>
          <a:ln>
            <a:noFill/>
          </a:ln>
        </p:spPr>
      </p:pic>
      <p:sp>
        <p:nvSpPr>
          <p:cNvPr id="119" name="Google Shape;119;p21"/>
          <p:cNvSpPr txBox="1"/>
          <p:nvPr/>
        </p:nvSpPr>
        <p:spPr>
          <a:xfrm>
            <a:off x="4281175" y="615025"/>
            <a:ext cx="4721700" cy="6477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Char char="●"/>
            </a:pPr>
            <a:r>
              <a:rPr lang="en" sz="1000"/>
              <a:t>Correlation Heatmap: Identify important features for modeling.</a:t>
            </a:r>
            <a:endParaRPr sz="1000"/>
          </a:p>
          <a:p>
            <a:pPr indent="-292100" lvl="0" marL="457200" rtl="0" algn="l">
              <a:lnSpc>
                <a:spcPct val="115000"/>
              </a:lnSpc>
              <a:spcBef>
                <a:spcPts val="0"/>
              </a:spcBef>
              <a:spcAft>
                <a:spcPts val="0"/>
              </a:spcAft>
              <a:buSzPts val="1000"/>
              <a:buChar char="●"/>
            </a:pPr>
            <a:r>
              <a:rPr lang="en" sz="1000"/>
              <a:t>Feature Selection: Highlight significant predictors for diamond prices.</a:t>
            </a:r>
            <a:endParaRPr sz="1000"/>
          </a:p>
          <a:p>
            <a:pPr indent="0" lvl="0" marL="0" rtl="0" algn="l">
              <a:spcBef>
                <a:spcPts val="1200"/>
              </a:spcBef>
              <a:spcAft>
                <a:spcPts val="0"/>
              </a:spcAft>
              <a:buNone/>
            </a:pPr>
            <a:r>
              <a:t/>
            </a:r>
            <a:endParaRPr sz="1800">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